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63" r:id="rId4"/>
    <p:sldId id="282" r:id="rId5"/>
    <p:sldId id="283" r:id="rId6"/>
    <p:sldId id="284" r:id="rId7"/>
    <p:sldId id="260" r:id="rId8"/>
    <p:sldId id="285" r:id="rId9"/>
    <p:sldId id="286" r:id="rId10"/>
    <p:sldId id="287" r:id="rId11"/>
    <p:sldId id="288" r:id="rId12"/>
    <p:sldId id="289" r:id="rId13"/>
    <p:sldId id="290" r:id="rId14"/>
    <p:sldId id="291" r:id="rId15"/>
    <p:sldId id="274" r:id="rId16"/>
    <p:sldId id="292" r:id="rId17"/>
    <p:sldId id="269" r:id="rId18"/>
    <p:sldId id="268" r:id="rId19"/>
    <p:sldId id="293" r:id="rId20"/>
    <p:sldId id="294" r:id="rId21"/>
    <p:sldId id="295" r:id="rId22"/>
    <p:sldId id="257" r:id="rId2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0FF"/>
    <a:srgbClr val="4472C4"/>
    <a:srgbClr val="A0AFFB"/>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5033" autoAdjust="0"/>
  </p:normalViewPr>
  <p:slideViewPr>
    <p:cSldViewPr snapToGrid="0" snapToObjects="1">
      <p:cViewPr varScale="1">
        <p:scale>
          <a:sx n="75" d="100"/>
          <a:sy n="75" d="100"/>
        </p:scale>
        <p:origin x="11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98EAF-70E4-4A99-AECE-70129E4A6EF2}"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tr-TR"/>
        </a:p>
      </dgm:t>
    </dgm:pt>
    <dgm:pt modelId="{00ED6A90-44D3-4111-B870-A9F8D020806F}">
      <dgm:prSet phldrT="[Metin]" custT="1"/>
      <dgm:spPr/>
      <dgm:t>
        <a:bodyPr/>
        <a:lstStyle/>
        <a:p>
          <a:pPr rtl="1"/>
          <a:r>
            <a:rPr lang="tr-TR" sz="2200" b="0" dirty="0"/>
            <a:t>ALO 155</a:t>
          </a:r>
          <a:r>
            <a:rPr lang="ar-SA" sz="2200" b="0" dirty="0"/>
            <a:t>، </a:t>
          </a:r>
          <a:r>
            <a:rPr lang="tr-TR" sz="2200" b="0" dirty="0"/>
            <a:t>ALO 156</a:t>
          </a:r>
        </a:p>
      </dgm:t>
    </dgm:pt>
    <dgm:pt modelId="{232A238D-F0E3-41E8-BF0E-623109928159}" type="parTrans" cxnId="{8E8C5936-FB63-4CB2-986A-C2B9BB58D72D}">
      <dgm:prSet/>
      <dgm:spPr/>
      <dgm:t>
        <a:bodyPr/>
        <a:lstStyle/>
        <a:p>
          <a:endParaRPr lang="tr-TR" sz="1100" b="1">
            <a:solidFill>
              <a:srgbClr val="002060"/>
            </a:solidFill>
          </a:endParaRPr>
        </a:p>
      </dgm:t>
    </dgm:pt>
    <dgm:pt modelId="{67759D59-EF32-40F7-A5BA-7C87B69514FD}" type="sibTrans" cxnId="{8E8C5936-FB63-4CB2-986A-C2B9BB58D72D}">
      <dgm:prSet/>
      <dgm:spPr/>
      <dgm:t>
        <a:bodyPr/>
        <a:lstStyle/>
        <a:p>
          <a:endParaRPr lang="tr-TR" sz="2200" b="0">
            <a:solidFill>
              <a:srgbClr val="002060"/>
            </a:solidFill>
          </a:endParaRPr>
        </a:p>
      </dgm:t>
    </dgm:pt>
    <dgm:pt modelId="{A4A95A63-A9D7-4771-AA07-555F2B3173AE}">
      <dgm:prSet phldrT="[Metin]" custT="1"/>
      <dgm:spPr/>
      <dgm:t>
        <a:bodyPr/>
        <a:lstStyle/>
        <a:p>
          <a:pPr rtl="1"/>
          <a:r>
            <a:rPr lang="tr-TR" sz="2200" b="0" dirty="0"/>
            <a:t>ALO 183</a:t>
          </a:r>
        </a:p>
      </dgm:t>
    </dgm:pt>
    <dgm:pt modelId="{91282697-934C-416D-A91F-5E02ADBF3F4C}" type="parTrans" cxnId="{0FA8538E-44B9-4A4C-84CB-D57FDED87E72}">
      <dgm:prSet/>
      <dgm:spPr/>
      <dgm:t>
        <a:bodyPr/>
        <a:lstStyle/>
        <a:p>
          <a:endParaRPr lang="tr-TR" sz="1100" b="1">
            <a:solidFill>
              <a:srgbClr val="002060"/>
            </a:solidFill>
          </a:endParaRPr>
        </a:p>
      </dgm:t>
    </dgm:pt>
    <dgm:pt modelId="{0EB4A90E-5E4C-414F-B2A2-CE18F80A8678}" type="sibTrans" cxnId="{0FA8538E-44B9-4A4C-84CB-D57FDED87E72}">
      <dgm:prSet/>
      <dgm:spPr/>
      <dgm:t>
        <a:bodyPr/>
        <a:lstStyle/>
        <a:p>
          <a:endParaRPr lang="tr-TR" sz="1100" b="1">
            <a:solidFill>
              <a:srgbClr val="002060"/>
            </a:solidFill>
          </a:endParaRPr>
        </a:p>
      </dgm:t>
    </dgm:pt>
    <dgm:pt modelId="{D54CF087-7F8B-4765-967A-135D28D7D16F}">
      <dgm:prSet phldrT="[Metin]" custT="1"/>
      <dgm:spPr/>
      <dgm:t>
        <a:bodyPr/>
        <a:lstStyle/>
        <a:p>
          <a:pPr rtl="1"/>
          <a:r>
            <a:rPr lang="ar-SA" sz="2200" b="0" dirty="0">
              <a:latin typeface="Calibri" panose="020F0502020204030204" pitchFamily="34" charset="0"/>
              <a:cs typeface="Calibri" panose="020F0502020204030204" pitchFamily="34" charset="0"/>
            </a:rPr>
            <a:t>الادعاء العام الجمهوري</a:t>
          </a:r>
          <a:endParaRPr lang="tr-TR" sz="2200" b="0" dirty="0">
            <a:latin typeface="Calibri" panose="020F0502020204030204" pitchFamily="34" charset="0"/>
            <a:cs typeface="Calibri" panose="020F0502020204030204" pitchFamily="34" charset="0"/>
          </a:endParaRPr>
        </a:p>
      </dgm:t>
    </dgm:pt>
    <dgm:pt modelId="{01AB15A6-ABB2-45D1-B4DE-AF4EEFA92CFC}" type="parTrans" cxnId="{BFA02828-5557-4F0F-9CC0-3DAAF013A57E}">
      <dgm:prSet/>
      <dgm:spPr/>
      <dgm:t>
        <a:bodyPr/>
        <a:lstStyle/>
        <a:p>
          <a:endParaRPr lang="tr-TR" sz="1100" b="1">
            <a:solidFill>
              <a:srgbClr val="002060"/>
            </a:solidFill>
          </a:endParaRPr>
        </a:p>
      </dgm:t>
    </dgm:pt>
    <dgm:pt modelId="{1BC4AA90-DA4A-4FEC-90BC-8386140128FD}" type="sibTrans" cxnId="{BFA02828-5557-4F0F-9CC0-3DAAF013A57E}">
      <dgm:prSet/>
      <dgm:spPr/>
      <dgm:t>
        <a:bodyPr/>
        <a:lstStyle/>
        <a:p>
          <a:endParaRPr lang="tr-TR" sz="1100" b="1">
            <a:solidFill>
              <a:srgbClr val="002060"/>
            </a:solidFill>
          </a:endParaRPr>
        </a:p>
      </dgm:t>
    </dgm:pt>
    <dgm:pt modelId="{BA9B2DE5-7AB8-489C-90EC-E13E142DDACC}">
      <dgm:prSet phldrT="[Metin]" custT="1"/>
      <dgm:spPr/>
      <dgm:t>
        <a:bodyPr/>
        <a:lstStyle/>
        <a:p>
          <a:pPr rtl="1"/>
          <a:r>
            <a:rPr lang="ar-SA" sz="2200" b="0" dirty="0">
              <a:latin typeface="Calibri" panose="020F0502020204030204" pitchFamily="34" charset="0"/>
              <a:cs typeface="Calibri" panose="020F0502020204030204" pitchFamily="34" charset="0"/>
            </a:rPr>
            <a:t>المؤسسات الصحية</a:t>
          </a:r>
          <a:endParaRPr lang="tr-TR" sz="2200" b="0" dirty="0">
            <a:latin typeface="Calibri" panose="020F0502020204030204" pitchFamily="34" charset="0"/>
            <a:cs typeface="Calibri" panose="020F0502020204030204" pitchFamily="34" charset="0"/>
          </a:endParaRPr>
        </a:p>
      </dgm:t>
    </dgm:pt>
    <dgm:pt modelId="{0C3DEC34-0469-4026-B9F7-7153196F5DB4}" type="parTrans" cxnId="{C663123E-D466-4449-863D-C49C11402762}">
      <dgm:prSet/>
      <dgm:spPr/>
      <dgm:t>
        <a:bodyPr/>
        <a:lstStyle/>
        <a:p>
          <a:endParaRPr lang="tr-TR" sz="1100" b="1">
            <a:solidFill>
              <a:srgbClr val="002060"/>
            </a:solidFill>
          </a:endParaRPr>
        </a:p>
      </dgm:t>
    </dgm:pt>
    <dgm:pt modelId="{2F58F5BF-6B48-407F-A493-E9FDD17F86A5}" type="sibTrans" cxnId="{C663123E-D466-4449-863D-C49C11402762}">
      <dgm:prSet/>
      <dgm:spPr/>
      <dgm:t>
        <a:bodyPr/>
        <a:lstStyle/>
        <a:p>
          <a:endParaRPr lang="tr-TR" sz="1100" b="1">
            <a:solidFill>
              <a:srgbClr val="002060"/>
            </a:solidFill>
          </a:endParaRPr>
        </a:p>
      </dgm:t>
    </dgm:pt>
    <dgm:pt modelId="{39349A4A-D2B3-403D-B312-D35B7530A30E}">
      <dgm:prSet phldrT="[Metin]" custT="1"/>
      <dgm:spPr/>
      <dgm:t>
        <a:bodyPr/>
        <a:lstStyle/>
        <a:p>
          <a:pPr rtl="1"/>
          <a:r>
            <a:rPr lang="ar-SA" sz="2200" b="0" dirty="0">
              <a:latin typeface="Calibri" panose="020F0502020204030204" pitchFamily="34" charset="0"/>
              <a:cs typeface="Calibri" panose="020F0502020204030204" pitchFamily="34" charset="0"/>
            </a:rPr>
            <a:t>مركز منع ومتابعة العنف (</a:t>
          </a:r>
          <a:r>
            <a:rPr lang="tr-TR" sz="2200" b="0" dirty="0">
              <a:latin typeface="Calibri" panose="020F0502020204030204" pitchFamily="34" charset="0"/>
              <a:cs typeface="Calibri" panose="020F0502020204030204" pitchFamily="34" charset="0"/>
            </a:rPr>
            <a:t>ŞÖNİM</a:t>
          </a:r>
          <a:r>
            <a:rPr lang="ar-SA" sz="2200" b="0" dirty="0">
              <a:latin typeface="Calibri" panose="020F0502020204030204" pitchFamily="34" charset="0"/>
              <a:cs typeface="Calibri" panose="020F0502020204030204" pitchFamily="34" charset="0"/>
            </a:rPr>
            <a:t>)</a:t>
          </a:r>
          <a:endParaRPr lang="tr-TR" sz="2200" b="0" dirty="0">
            <a:latin typeface="Calibri" panose="020F0502020204030204" pitchFamily="34" charset="0"/>
            <a:cs typeface="Calibri" panose="020F0502020204030204" pitchFamily="34" charset="0"/>
          </a:endParaRPr>
        </a:p>
      </dgm:t>
    </dgm:pt>
    <dgm:pt modelId="{7E9B5CF5-29EF-472E-B244-7FEF7370C084}" type="parTrans" cxnId="{D5E50CAE-482A-4D29-BC0F-E70009DCFB07}">
      <dgm:prSet/>
      <dgm:spPr/>
      <dgm:t>
        <a:bodyPr/>
        <a:lstStyle/>
        <a:p>
          <a:endParaRPr lang="tr-TR" sz="1100" b="1">
            <a:solidFill>
              <a:srgbClr val="002060"/>
            </a:solidFill>
          </a:endParaRPr>
        </a:p>
      </dgm:t>
    </dgm:pt>
    <dgm:pt modelId="{05434C64-C93F-4F89-804A-6DC0D70ADFD8}" type="sibTrans" cxnId="{D5E50CAE-482A-4D29-BC0F-E70009DCFB07}">
      <dgm:prSet/>
      <dgm:spPr/>
      <dgm:t>
        <a:bodyPr/>
        <a:lstStyle/>
        <a:p>
          <a:endParaRPr lang="tr-TR" sz="1100" b="1">
            <a:solidFill>
              <a:srgbClr val="002060"/>
            </a:solidFill>
          </a:endParaRPr>
        </a:p>
      </dgm:t>
    </dgm:pt>
    <dgm:pt modelId="{4253CCCE-258E-469D-A145-B7232B41515B}">
      <dgm:prSet phldrT="[Metin]" custT="1"/>
      <dgm:spPr/>
      <dgm:t>
        <a:bodyPr/>
        <a:lstStyle/>
        <a:p>
          <a:pPr rtl="1"/>
          <a:r>
            <a:rPr lang="ar-SA" sz="2200" b="0" dirty="0">
              <a:latin typeface="Calibri" panose="020F0502020204030204" pitchFamily="34" charset="0"/>
              <a:cs typeface="Calibri" panose="020F0502020204030204" pitchFamily="34" charset="0"/>
            </a:rPr>
            <a:t>مركز حقوق المرأة في نقابات المحامين</a:t>
          </a:r>
          <a:endParaRPr lang="tr-TR" sz="2200" b="0" dirty="0">
            <a:latin typeface="Calibri" panose="020F0502020204030204" pitchFamily="34" charset="0"/>
            <a:cs typeface="Calibri" panose="020F0502020204030204" pitchFamily="34" charset="0"/>
          </a:endParaRPr>
        </a:p>
      </dgm:t>
    </dgm:pt>
    <dgm:pt modelId="{DD205B96-00D1-4BDB-B8A9-917C53354904}" type="parTrans" cxnId="{712E022C-E420-4453-AC9F-538679D8E89A}">
      <dgm:prSet/>
      <dgm:spPr/>
      <dgm:t>
        <a:bodyPr/>
        <a:lstStyle/>
        <a:p>
          <a:endParaRPr lang="tr-TR" sz="1100" b="1">
            <a:solidFill>
              <a:srgbClr val="002060"/>
            </a:solidFill>
          </a:endParaRPr>
        </a:p>
      </dgm:t>
    </dgm:pt>
    <dgm:pt modelId="{70B9A58A-DFE5-4FB7-A9B0-46FA393AFE45}" type="sibTrans" cxnId="{712E022C-E420-4453-AC9F-538679D8E89A}">
      <dgm:prSet/>
      <dgm:spPr/>
      <dgm:t>
        <a:bodyPr/>
        <a:lstStyle/>
        <a:p>
          <a:endParaRPr lang="tr-TR" sz="1100" b="1">
            <a:solidFill>
              <a:srgbClr val="002060"/>
            </a:solidFill>
          </a:endParaRPr>
        </a:p>
      </dgm:t>
    </dgm:pt>
    <dgm:pt modelId="{B2E09046-269D-4855-B19D-B1DFE433E110}">
      <dgm:prSet phldrT="[Metin]"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SA" sz="2200" b="0" dirty="0">
              <a:latin typeface="Calibri" panose="020F0502020204030204" pitchFamily="34" charset="0"/>
              <a:cs typeface="Calibri" panose="020F0502020204030204" pitchFamily="34" charset="0"/>
            </a:rPr>
            <a:t>مؤسسات المجتمع المدني</a:t>
          </a:r>
          <a:endParaRPr lang="tr-TR" sz="2200" b="0" dirty="0">
            <a:latin typeface="Calibri" panose="020F0502020204030204" pitchFamily="34" charset="0"/>
            <a:cs typeface="Calibri" panose="020F0502020204030204" pitchFamily="34" charset="0"/>
          </a:endParaRPr>
        </a:p>
      </dgm:t>
    </dgm:pt>
    <dgm:pt modelId="{F81220B9-47AE-478A-8576-4B39E4925E94}" type="parTrans" cxnId="{BE3B4B6F-10F2-4E13-B37B-522ADD69B7C8}">
      <dgm:prSet/>
      <dgm:spPr/>
      <dgm:t>
        <a:bodyPr/>
        <a:lstStyle/>
        <a:p>
          <a:endParaRPr lang="tr-TR" sz="1100" b="1">
            <a:solidFill>
              <a:srgbClr val="002060"/>
            </a:solidFill>
          </a:endParaRPr>
        </a:p>
      </dgm:t>
    </dgm:pt>
    <dgm:pt modelId="{8E235DB5-48D7-4344-AE68-05484943FBEE}" type="sibTrans" cxnId="{BE3B4B6F-10F2-4E13-B37B-522ADD69B7C8}">
      <dgm:prSet/>
      <dgm:spPr/>
      <dgm:t>
        <a:bodyPr/>
        <a:lstStyle/>
        <a:p>
          <a:endParaRPr lang="tr-TR" sz="1100" b="1">
            <a:solidFill>
              <a:srgbClr val="002060"/>
            </a:solidFill>
          </a:endParaRPr>
        </a:p>
      </dgm:t>
    </dgm:pt>
    <dgm:pt modelId="{930894D1-0043-4DFB-BECB-4A82EA408AC9}" type="pres">
      <dgm:prSet presAssocID="{91D98EAF-70E4-4A99-AECE-70129E4A6EF2}" presName="Name0" presStyleCnt="0">
        <dgm:presLayoutVars>
          <dgm:chMax val="7"/>
          <dgm:chPref val="7"/>
          <dgm:dir/>
        </dgm:presLayoutVars>
      </dgm:prSet>
      <dgm:spPr/>
    </dgm:pt>
    <dgm:pt modelId="{847F14BA-F7CF-48A0-B859-F9EFED90543B}" type="pres">
      <dgm:prSet presAssocID="{91D98EAF-70E4-4A99-AECE-70129E4A6EF2}" presName="Name1" presStyleCnt="0"/>
      <dgm:spPr/>
    </dgm:pt>
    <dgm:pt modelId="{247C5BA6-17D7-4B61-9BF8-DE6F84A6835E}" type="pres">
      <dgm:prSet presAssocID="{91D98EAF-70E4-4A99-AECE-70129E4A6EF2}" presName="cycle" presStyleCnt="0"/>
      <dgm:spPr/>
    </dgm:pt>
    <dgm:pt modelId="{06C9FE9B-A8FB-4063-899A-ADCC004E2715}" type="pres">
      <dgm:prSet presAssocID="{91D98EAF-70E4-4A99-AECE-70129E4A6EF2}" presName="srcNode" presStyleLbl="node1" presStyleIdx="0" presStyleCnt="7"/>
      <dgm:spPr/>
    </dgm:pt>
    <dgm:pt modelId="{9E7BC21C-1F90-4E51-84B6-168B434CA55F}" type="pres">
      <dgm:prSet presAssocID="{91D98EAF-70E4-4A99-AECE-70129E4A6EF2}" presName="conn" presStyleLbl="parChTrans1D2" presStyleIdx="0" presStyleCnt="1"/>
      <dgm:spPr/>
    </dgm:pt>
    <dgm:pt modelId="{87763A4A-2E44-412F-BF3A-11F76C88A7AA}" type="pres">
      <dgm:prSet presAssocID="{91D98EAF-70E4-4A99-AECE-70129E4A6EF2}" presName="extraNode" presStyleLbl="node1" presStyleIdx="0" presStyleCnt="7"/>
      <dgm:spPr/>
    </dgm:pt>
    <dgm:pt modelId="{28F2681C-5FA0-4048-8AE2-D5CE79D4FEF7}" type="pres">
      <dgm:prSet presAssocID="{91D98EAF-70E4-4A99-AECE-70129E4A6EF2}" presName="dstNode" presStyleLbl="node1" presStyleIdx="0" presStyleCnt="7"/>
      <dgm:spPr/>
    </dgm:pt>
    <dgm:pt modelId="{D25EBA00-77A5-47C6-A10C-2F6B91E19FC2}" type="pres">
      <dgm:prSet presAssocID="{00ED6A90-44D3-4111-B870-A9F8D020806F}" presName="text_1" presStyleLbl="node1" presStyleIdx="0" presStyleCnt="7">
        <dgm:presLayoutVars>
          <dgm:bulletEnabled val="1"/>
        </dgm:presLayoutVars>
      </dgm:prSet>
      <dgm:spPr/>
    </dgm:pt>
    <dgm:pt modelId="{778FF01B-BAD9-4A92-AAD6-24515CF42B0F}" type="pres">
      <dgm:prSet presAssocID="{00ED6A90-44D3-4111-B870-A9F8D020806F}" presName="accent_1" presStyleCnt="0"/>
      <dgm:spPr/>
    </dgm:pt>
    <dgm:pt modelId="{34A5F695-476D-4783-B023-9B7D339F5E33}" type="pres">
      <dgm:prSet presAssocID="{00ED6A90-44D3-4111-B870-A9F8D020806F}" presName="accentRepeatNode" presStyleLbl="solidFgAcc1" presStyleIdx="0" presStyleCnt="7"/>
      <dgm:spPr/>
    </dgm:pt>
    <dgm:pt modelId="{DA830626-ACFD-46B8-9248-5D371417FA60}" type="pres">
      <dgm:prSet presAssocID="{A4A95A63-A9D7-4771-AA07-555F2B3173AE}" presName="text_2" presStyleLbl="node1" presStyleIdx="1" presStyleCnt="7">
        <dgm:presLayoutVars>
          <dgm:bulletEnabled val="1"/>
        </dgm:presLayoutVars>
      </dgm:prSet>
      <dgm:spPr/>
    </dgm:pt>
    <dgm:pt modelId="{856A1FCA-7B2D-41E4-8C5B-CA78CB0AE9EA}" type="pres">
      <dgm:prSet presAssocID="{A4A95A63-A9D7-4771-AA07-555F2B3173AE}" presName="accent_2" presStyleCnt="0"/>
      <dgm:spPr/>
    </dgm:pt>
    <dgm:pt modelId="{58900BEE-B4FD-49C9-BF79-56AFBF22AB11}" type="pres">
      <dgm:prSet presAssocID="{A4A95A63-A9D7-4771-AA07-555F2B3173AE}" presName="accentRepeatNode" presStyleLbl="solidFgAcc1" presStyleIdx="1" presStyleCnt="7"/>
      <dgm:spPr/>
    </dgm:pt>
    <dgm:pt modelId="{9C2D8A87-7EA6-43A0-B6F3-785905CF6D13}" type="pres">
      <dgm:prSet presAssocID="{D54CF087-7F8B-4765-967A-135D28D7D16F}" presName="text_3" presStyleLbl="node1" presStyleIdx="2" presStyleCnt="7">
        <dgm:presLayoutVars>
          <dgm:bulletEnabled val="1"/>
        </dgm:presLayoutVars>
      </dgm:prSet>
      <dgm:spPr/>
    </dgm:pt>
    <dgm:pt modelId="{EACE4D78-CEE2-4B07-B497-075C5E9BB052}" type="pres">
      <dgm:prSet presAssocID="{D54CF087-7F8B-4765-967A-135D28D7D16F}" presName="accent_3" presStyleCnt="0"/>
      <dgm:spPr/>
    </dgm:pt>
    <dgm:pt modelId="{9D5623BA-1627-47D2-9322-9F4787327846}" type="pres">
      <dgm:prSet presAssocID="{D54CF087-7F8B-4765-967A-135D28D7D16F}" presName="accentRepeatNode" presStyleLbl="solidFgAcc1" presStyleIdx="2" presStyleCnt="7"/>
      <dgm:spPr/>
    </dgm:pt>
    <dgm:pt modelId="{53AB09C8-C7B7-4F11-B27C-9F7F1C792DE0}" type="pres">
      <dgm:prSet presAssocID="{BA9B2DE5-7AB8-489C-90EC-E13E142DDACC}" presName="text_4" presStyleLbl="node1" presStyleIdx="3" presStyleCnt="7">
        <dgm:presLayoutVars>
          <dgm:bulletEnabled val="1"/>
        </dgm:presLayoutVars>
      </dgm:prSet>
      <dgm:spPr/>
    </dgm:pt>
    <dgm:pt modelId="{42024B96-E3CA-4150-AC84-624348866833}" type="pres">
      <dgm:prSet presAssocID="{BA9B2DE5-7AB8-489C-90EC-E13E142DDACC}" presName="accent_4" presStyleCnt="0"/>
      <dgm:spPr/>
    </dgm:pt>
    <dgm:pt modelId="{A2787646-444E-4A29-A7B2-0602E83BFD4F}" type="pres">
      <dgm:prSet presAssocID="{BA9B2DE5-7AB8-489C-90EC-E13E142DDACC}" presName="accentRepeatNode" presStyleLbl="solidFgAcc1" presStyleIdx="3" presStyleCnt="7"/>
      <dgm:spPr/>
    </dgm:pt>
    <dgm:pt modelId="{9DB8AC37-C13D-496C-820F-278312A70E48}" type="pres">
      <dgm:prSet presAssocID="{39349A4A-D2B3-403D-B312-D35B7530A30E}" presName="text_5" presStyleLbl="node1" presStyleIdx="4" presStyleCnt="7">
        <dgm:presLayoutVars>
          <dgm:bulletEnabled val="1"/>
        </dgm:presLayoutVars>
      </dgm:prSet>
      <dgm:spPr/>
    </dgm:pt>
    <dgm:pt modelId="{66992B34-1F6E-4A38-A977-9EA9B38F1DC2}" type="pres">
      <dgm:prSet presAssocID="{39349A4A-D2B3-403D-B312-D35B7530A30E}" presName="accent_5" presStyleCnt="0"/>
      <dgm:spPr/>
    </dgm:pt>
    <dgm:pt modelId="{EB27822A-5D18-4E34-AF09-C61AB5D9240B}" type="pres">
      <dgm:prSet presAssocID="{39349A4A-D2B3-403D-B312-D35B7530A30E}" presName="accentRepeatNode" presStyleLbl="solidFgAcc1" presStyleIdx="4" presStyleCnt="7"/>
      <dgm:spPr/>
    </dgm:pt>
    <dgm:pt modelId="{F419290F-19E9-4AA6-8EB5-243310968AD2}" type="pres">
      <dgm:prSet presAssocID="{4253CCCE-258E-469D-A145-B7232B41515B}" presName="text_6" presStyleLbl="node1" presStyleIdx="5" presStyleCnt="7" custScaleX="99995" custScaleY="129179">
        <dgm:presLayoutVars>
          <dgm:bulletEnabled val="1"/>
        </dgm:presLayoutVars>
      </dgm:prSet>
      <dgm:spPr/>
    </dgm:pt>
    <dgm:pt modelId="{E8538014-A1E6-4522-B8D1-B991D7D0B47B}" type="pres">
      <dgm:prSet presAssocID="{4253CCCE-258E-469D-A145-B7232B41515B}" presName="accent_6" presStyleCnt="0"/>
      <dgm:spPr/>
    </dgm:pt>
    <dgm:pt modelId="{15420EEA-A720-473F-86CD-F29D2451914B}" type="pres">
      <dgm:prSet presAssocID="{4253CCCE-258E-469D-A145-B7232B41515B}" presName="accentRepeatNode" presStyleLbl="solidFgAcc1" presStyleIdx="5" presStyleCnt="7"/>
      <dgm:spPr/>
    </dgm:pt>
    <dgm:pt modelId="{7B5A902B-A782-4649-9421-23EF7415EC2D}" type="pres">
      <dgm:prSet presAssocID="{B2E09046-269D-4855-B19D-B1DFE433E110}" presName="text_7" presStyleLbl="node1" presStyleIdx="6" presStyleCnt="7" custScaleY="105469" custLinFactNeighborX="270" custLinFactNeighborY="2499">
        <dgm:presLayoutVars>
          <dgm:bulletEnabled val="1"/>
        </dgm:presLayoutVars>
      </dgm:prSet>
      <dgm:spPr/>
    </dgm:pt>
    <dgm:pt modelId="{F130FE7A-9E20-449A-91BD-8B513C2FF6FB}" type="pres">
      <dgm:prSet presAssocID="{B2E09046-269D-4855-B19D-B1DFE433E110}" presName="accent_7" presStyleCnt="0"/>
      <dgm:spPr/>
    </dgm:pt>
    <dgm:pt modelId="{139F0673-0F91-41ED-9CFD-D5BCF44E72AA}" type="pres">
      <dgm:prSet presAssocID="{B2E09046-269D-4855-B19D-B1DFE433E110}" presName="accentRepeatNode" presStyleLbl="solidFgAcc1" presStyleIdx="6" presStyleCnt="7"/>
      <dgm:spPr/>
    </dgm:pt>
  </dgm:ptLst>
  <dgm:cxnLst>
    <dgm:cxn modelId="{E3D5BE18-6157-4023-BDDE-703CA0745BD5}" type="presOf" srcId="{B2E09046-269D-4855-B19D-B1DFE433E110}" destId="{7B5A902B-A782-4649-9421-23EF7415EC2D}" srcOrd="0" destOrd="0" presId="urn:microsoft.com/office/officeart/2008/layout/VerticalCurvedList"/>
    <dgm:cxn modelId="{B4636025-CA31-4ECE-AF92-480AF8E77AA1}" type="presOf" srcId="{D54CF087-7F8B-4765-967A-135D28D7D16F}" destId="{9C2D8A87-7EA6-43A0-B6F3-785905CF6D13}" srcOrd="0" destOrd="0" presId="urn:microsoft.com/office/officeart/2008/layout/VerticalCurvedList"/>
    <dgm:cxn modelId="{BFA02828-5557-4F0F-9CC0-3DAAF013A57E}" srcId="{91D98EAF-70E4-4A99-AECE-70129E4A6EF2}" destId="{D54CF087-7F8B-4765-967A-135D28D7D16F}" srcOrd="2" destOrd="0" parTransId="{01AB15A6-ABB2-45D1-B4DE-AF4EEFA92CFC}" sibTransId="{1BC4AA90-DA4A-4FEC-90BC-8386140128FD}"/>
    <dgm:cxn modelId="{712E022C-E420-4453-AC9F-538679D8E89A}" srcId="{91D98EAF-70E4-4A99-AECE-70129E4A6EF2}" destId="{4253CCCE-258E-469D-A145-B7232B41515B}" srcOrd="5" destOrd="0" parTransId="{DD205B96-00D1-4BDB-B8A9-917C53354904}" sibTransId="{70B9A58A-DFE5-4FB7-A9B0-46FA393AFE45}"/>
    <dgm:cxn modelId="{8E8C5936-FB63-4CB2-986A-C2B9BB58D72D}" srcId="{91D98EAF-70E4-4A99-AECE-70129E4A6EF2}" destId="{00ED6A90-44D3-4111-B870-A9F8D020806F}" srcOrd="0" destOrd="0" parTransId="{232A238D-F0E3-41E8-BF0E-623109928159}" sibTransId="{67759D59-EF32-40F7-A5BA-7C87B69514FD}"/>
    <dgm:cxn modelId="{C663123E-D466-4449-863D-C49C11402762}" srcId="{91D98EAF-70E4-4A99-AECE-70129E4A6EF2}" destId="{BA9B2DE5-7AB8-489C-90EC-E13E142DDACC}" srcOrd="3" destOrd="0" parTransId="{0C3DEC34-0469-4026-B9F7-7153196F5DB4}" sibTransId="{2F58F5BF-6B48-407F-A493-E9FDD17F86A5}"/>
    <dgm:cxn modelId="{BE3B4B6F-10F2-4E13-B37B-522ADD69B7C8}" srcId="{91D98EAF-70E4-4A99-AECE-70129E4A6EF2}" destId="{B2E09046-269D-4855-B19D-B1DFE433E110}" srcOrd="6" destOrd="0" parTransId="{F81220B9-47AE-478A-8576-4B39E4925E94}" sibTransId="{8E235DB5-48D7-4344-AE68-05484943FBEE}"/>
    <dgm:cxn modelId="{0FA8538E-44B9-4A4C-84CB-D57FDED87E72}" srcId="{91D98EAF-70E4-4A99-AECE-70129E4A6EF2}" destId="{A4A95A63-A9D7-4771-AA07-555F2B3173AE}" srcOrd="1" destOrd="0" parTransId="{91282697-934C-416D-A91F-5E02ADBF3F4C}" sibTransId="{0EB4A90E-5E4C-414F-B2A2-CE18F80A8678}"/>
    <dgm:cxn modelId="{E14676A3-129C-4D62-8089-7EE95263871C}" type="presOf" srcId="{39349A4A-D2B3-403D-B312-D35B7530A30E}" destId="{9DB8AC37-C13D-496C-820F-278312A70E48}" srcOrd="0" destOrd="0" presId="urn:microsoft.com/office/officeart/2008/layout/VerticalCurvedList"/>
    <dgm:cxn modelId="{D67A2CA9-F92C-4C9D-9D6B-86763797BB4E}" type="presOf" srcId="{A4A95A63-A9D7-4771-AA07-555F2B3173AE}" destId="{DA830626-ACFD-46B8-9248-5D371417FA60}" srcOrd="0" destOrd="0" presId="urn:microsoft.com/office/officeart/2008/layout/VerticalCurvedList"/>
    <dgm:cxn modelId="{D5E50CAE-482A-4D29-BC0F-E70009DCFB07}" srcId="{91D98EAF-70E4-4A99-AECE-70129E4A6EF2}" destId="{39349A4A-D2B3-403D-B312-D35B7530A30E}" srcOrd="4" destOrd="0" parTransId="{7E9B5CF5-29EF-472E-B244-7FEF7370C084}" sibTransId="{05434C64-C93F-4F89-804A-6DC0D70ADFD8}"/>
    <dgm:cxn modelId="{B193AAE2-F45B-48AA-A2D3-45AA0C768100}" type="presOf" srcId="{91D98EAF-70E4-4A99-AECE-70129E4A6EF2}" destId="{930894D1-0043-4DFB-BECB-4A82EA408AC9}" srcOrd="0" destOrd="0" presId="urn:microsoft.com/office/officeart/2008/layout/VerticalCurvedList"/>
    <dgm:cxn modelId="{45F36EE3-32A5-4265-BEFE-82374847A419}" type="presOf" srcId="{67759D59-EF32-40F7-A5BA-7C87B69514FD}" destId="{9E7BC21C-1F90-4E51-84B6-168B434CA55F}" srcOrd="0" destOrd="0" presId="urn:microsoft.com/office/officeart/2008/layout/VerticalCurvedList"/>
    <dgm:cxn modelId="{DF7329E5-9B85-421A-A914-8992C9A5B7E2}" type="presOf" srcId="{4253CCCE-258E-469D-A145-B7232B41515B}" destId="{F419290F-19E9-4AA6-8EB5-243310968AD2}" srcOrd="0" destOrd="0" presId="urn:microsoft.com/office/officeart/2008/layout/VerticalCurvedList"/>
    <dgm:cxn modelId="{0D57EEF3-D631-467D-8BE4-4D43DCA3732E}" type="presOf" srcId="{00ED6A90-44D3-4111-B870-A9F8D020806F}" destId="{D25EBA00-77A5-47C6-A10C-2F6B91E19FC2}" srcOrd="0" destOrd="0" presId="urn:microsoft.com/office/officeart/2008/layout/VerticalCurvedList"/>
    <dgm:cxn modelId="{CD3833FD-CDE6-4832-BCB6-A606EE3609E4}" type="presOf" srcId="{BA9B2DE5-7AB8-489C-90EC-E13E142DDACC}" destId="{53AB09C8-C7B7-4F11-B27C-9F7F1C792DE0}" srcOrd="0" destOrd="0" presId="urn:microsoft.com/office/officeart/2008/layout/VerticalCurvedList"/>
    <dgm:cxn modelId="{781D8F65-9E3D-49C9-9430-EEE4FFED94A7}" type="presParOf" srcId="{930894D1-0043-4DFB-BECB-4A82EA408AC9}" destId="{847F14BA-F7CF-48A0-B859-F9EFED90543B}" srcOrd="0" destOrd="0" presId="urn:microsoft.com/office/officeart/2008/layout/VerticalCurvedList"/>
    <dgm:cxn modelId="{9F426FD2-57F7-45B0-84DE-51F2FD0A8DD8}" type="presParOf" srcId="{847F14BA-F7CF-48A0-B859-F9EFED90543B}" destId="{247C5BA6-17D7-4B61-9BF8-DE6F84A6835E}" srcOrd="0" destOrd="0" presId="urn:microsoft.com/office/officeart/2008/layout/VerticalCurvedList"/>
    <dgm:cxn modelId="{90692649-147A-4502-84F8-AD8652A2126B}" type="presParOf" srcId="{247C5BA6-17D7-4B61-9BF8-DE6F84A6835E}" destId="{06C9FE9B-A8FB-4063-899A-ADCC004E2715}" srcOrd="0" destOrd="0" presId="urn:microsoft.com/office/officeart/2008/layout/VerticalCurvedList"/>
    <dgm:cxn modelId="{2CA18ACE-6993-4E56-BB79-787EBBE785B9}" type="presParOf" srcId="{247C5BA6-17D7-4B61-9BF8-DE6F84A6835E}" destId="{9E7BC21C-1F90-4E51-84B6-168B434CA55F}" srcOrd="1" destOrd="0" presId="urn:microsoft.com/office/officeart/2008/layout/VerticalCurvedList"/>
    <dgm:cxn modelId="{EEE68D28-9762-4832-A7D5-2A2DEE5114FE}" type="presParOf" srcId="{247C5BA6-17D7-4B61-9BF8-DE6F84A6835E}" destId="{87763A4A-2E44-412F-BF3A-11F76C88A7AA}" srcOrd="2" destOrd="0" presId="urn:microsoft.com/office/officeart/2008/layout/VerticalCurvedList"/>
    <dgm:cxn modelId="{F1D286D1-0D3B-4567-A042-591A9FD20A40}" type="presParOf" srcId="{247C5BA6-17D7-4B61-9BF8-DE6F84A6835E}" destId="{28F2681C-5FA0-4048-8AE2-D5CE79D4FEF7}" srcOrd="3" destOrd="0" presId="urn:microsoft.com/office/officeart/2008/layout/VerticalCurvedList"/>
    <dgm:cxn modelId="{570C156A-F611-4FAD-BD35-1EF4A812A06F}" type="presParOf" srcId="{847F14BA-F7CF-48A0-B859-F9EFED90543B}" destId="{D25EBA00-77A5-47C6-A10C-2F6B91E19FC2}" srcOrd="1" destOrd="0" presId="urn:microsoft.com/office/officeart/2008/layout/VerticalCurvedList"/>
    <dgm:cxn modelId="{CA9902BA-C2EE-4359-81E5-820316FF437E}" type="presParOf" srcId="{847F14BA-F7CF-48A0-B859-F9EFED90543B}" destId="{778FF01B-BAD9-4A92-AAD6-24515CF42B0F}" srcOrd="2" destOrd="0" presId="urn:microsoft.com/office/officeart/2008/layout/VerticalCurvedList"/>
    <dgm:cxn modelId="{CE2DDC60-6C70-4B51-AC32-6151767794F5}" type="presParOf" srcId="{778FF01B-BAD9-4A92-AAD6-24515CF42B0F}" destId="{34A5F695-476D-4783-B023-9B7D339F5E33}" srcOrd="0" destOrd="0" presId="urn:microsoft.com/office/officeart/2008/layout/VerticalCurvedList"/>
    <dgm:cxn modelId="{9A0DF8E8-0973-4DB1-8A3C-C201A428AF04}" type="presParOf" srcId="{847F14BA-F7CF-48A0-B859-F9EFED90543B}" destId="{DA830626-ACFD-46B8-9248-5D371417FA60}" srcOrd="3" destOrd="0" presId="urn:microsoft.com/office/officeart/2008/layout/VerticalCurvedList"/>
    <dgm:cxn modelId="{7E4756DF-8CB3-4853-BA84-8CB4DA080477}" type="presParOf" srcId="{847F14BA-F7CF-48A0-B859-F9EFED90543B}" destId="{856A1FCA-7B2D-41E4-8C5B-CA78CB0AE9EA}" srcOrd="4" destOrd="0" presId="urn:microsoft.com/office/officeart/2008/layout/VerticalCurvedList"/>
    <dgm:cxn modelId="{052CD547-D649-4059-9846-39A796FEC624}" type="presParOf" srcId="{856A1FCA-7B2D-41E4-8C5B-CA78CB0AE9EA}" destId="{58900BEE-B4FD-49C9-BF79-56AFBF22AB11}" srcOrd="0" destOrd="0" presId="urn:microsoft.com/office/officeart/2008/layout/VerticalCurvedList"/>
    <dgm:cxn modelId="{B63510EC-6256-485A-960E-51FDD90FC867}" type="presParOf" srcId="{847F14BA-F7CF-48A0-B859-F9EFED90543B}" destId="{9C2D8A87-7EA6-43A0-B6F3-785905CF6D13}" srcOrd="5" destOrd="0" presId="urn:microsoft.com/office/officeart/2008/layout/VerticalCurvedList"/>
    <dgm:cxn modelId="{46E1E45A-40C2-4648-B006-996D3F6BBFEB}" type="presParOf" srcId="{847F14BA-F7CF-48A0-B859-F9EFED90543B}" destId="{EACE4D78-CEE2-4B07-B497-075C5E9BB052}" srcOrd="6" destOrd="0" presId="urn:microsoft.com/office/officeart/2008/layout/VerticalCurvedList"/>
    <dgm:cxn modelId="{3A5A872A-0DFC-416A-BE70-93A4B8C2038F}" type="presParOf" srcId="{EACE4D78-CEE2-4B07-B497-075C5E9BB052}" destId="{9D5623BA-1627-47D2-9322-9F4787327846}" srcOrd="0" destOrd="0" presId="urn:microsoft.com/office/officeart/2008/layout/VerticalCurvedList"/>
    <dgm:cxn modelId="{F74AF595-A261-4383-A821-EF5318775332}" type="presParOf" srcId="{847F14BA-F7CF-48A0-B859-F9EFED90543B}" destId="{53AB09C8-C7B7-4F11-B27C-9F7F1C792DE0}" srcOrd="7" destOrd="0" presId="urn:microsoft.com/office/officeart/2008/layout/VerticalCurvedList"/>
    <dgm:cxn modelId="{498B5910-B8B7-4971-8262-542EB66A2DDA}" type="presParOf" srcId="{847F14BA-F7CF-48A0-B859-F9EFED90543B}" destId="{42024B96-E3CA-4150-AC84-624348866833}" srcOrd="8" destOrd="0" presId="urn:microsoft.com/office/officeart/2008/layout/VerticalCurvedList"/>
    <dgm:cxn modelId="{2CCEDA74-896F-418B-9786-FB7950371846}" type="presParOf" srcId="{42024B96-E3CA-4150-AC84-624348866833}" destId="{A2787646-444E-4A29-A7B2-0602E83BFD4F}" srcOrd="0" destOrd="0" presId="urn:microsoft.com/office/officeart/2008/layout/VerticalCurvedList"/>
    <dgm:cxn modelId="{1E475EE6-F057-4ED9-9D7E-34B7883C73F6}" type="presParOf" srcId="{847F14BA-F7CF-48A0-B859-F9EFED90543B}" destId="{9DB8AC37-C13D-496C-820F-278312A70E48}" srcOrd="9" destOrd="0" presId="urn:microsoft.com/office/officeart/2008/layout/VerticalCurvedList"/>
    <dgm:cxn modelId="{01945D95-D0C3-4ABA-A9EC-92A023665862}" type="presParOf" srcId="{847F14BA-F7CF-48A0-B859-F9EFED90543B}" destId="{66992B34-1F6E-4A38-A977-9EA9B38F1DC2}" srcOrd="10" destOrd="0" presId="urn:microsoft.com/office/officeart/2008/layout/VerticalCurvedList"/>
    <dgm:cxn modelId="{1BF3CB17-CAEA-4962-91B4-93501D0B0394}" type="presParOf" srcId="{66992B34-1F6E-4A38-A977-9EA9B38F1DC2}" destId="{EB27822A-5D18-4E34-AF09-C61AB5D9240B}" srcOrd="0" destOrd="0" presId="urn:microsoft.com/office/officeart/2008/layout/VerticalCurvedList"/>
    <dgm:cxn modelId="{60B4E131-A9B6-4530-9F8C-908AE15D4D5E}" type="presParOf" srcId="{847F14BA-F7CF-48A0-B859-F9EFED90543B}" destId="{F419290F-19E9-4AA6-8EB5-243310968AD2}" srcOrd="11" destOrd="0" presId="urn:microsoft.com/office/officeart/2008/layout/VerticalCurvedList"/>
    <dgm:cxn modelId="{E0EB4D9E-578A-4791-A151-CC4BF53CE175}" type="presParOf" srcId="{847F14BA-F7CF-48A0-B859-F9EFED90543B}" destId="{E8538014-A1E6-4522-B8D1-B991D7D0B47B}" srcOrd="12" destOrd="0" presId="urn:microsoft.com/office/officeart/2008/layout/VerticalCurvedList"/>
    <dgm:cxn modelId="{7250C14C-76C7-4543-B628-00B85B8BE6D2}" type="presParOf" srcId="{E8538014-A1E6-4522-B8D1-B991D7D0B47B}" destId="{15420EEA-A720-473F-86CD-F29D2451914B}" srcOrd="0" destOrd="0" presId="urn:microsoft.com/office/officeart/2008/layout/VerticalCurvedList"/>
    <dgm:cxn modelId="{2EB61A41-ED15-48FC-BC84-F61E5EA10E33}" type="presParOf" srcId="{847F14BA-F7CF-48A0-B859-F9EFED90543B}" destId="{7B5A902B-A782-4649-9421-23EF7415EC2D}" srcOrd="13" destOrd="0" presId="urn:microsoft.com/office/officeart/2008/layout/VerticalCurvedList"/>
    <dgm:cxn modelId="{B31CE9B2-C33E-409F-8FCB-30D11E9C14AF}" type="presParOf" srcId="{847F14BA-F7CF-48A0-B859-F9EFED90543B}" destId="{F130FE7A-9E20-449A-91BD-8B513C2FF6FB}" srcOrd="14" destOrd="0" presId="urn:microsoft.com/office/officeart/2008/layout/VerticalCurvedList"/>
    <dgm:cxn modelId="{754CA1D4-F09A-4176-9717-E76B6219821B}" type="presParOf" srcId="{F130FE7A-9E20-449A-91BD-8B513C2FF6FB}" destId="{139F0673-0F91-41ED-9CFD-D5BCF44E72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C21C-1F90-4E51-84B6-168B434CA55F}">
      <dsp:nvSpPr>
        <dsp:cNvPr id="0" name=""/>
        <dsp:cNvSpPr/>
      </dsp:nvSpPr>
      <dsp:spPr>
        <a:xfrm>
          <a:off x="-4805455" y="-736715"/>
          <a:ext cx="5725263" cy="5725263"/>
        </a:xfrm>
        <a:prstGeom prst="blockArc">
          <a:avLst>
            <a:gd name="adj1" fmla="val 18900000"/>
            <a:gd name="adj2" fmla="val 2700000"/>
            <a:gd name="adj3" fmla="val 377"/>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EBA00-77A5-47C6-A10C-2F6B91E19FC2}">
      <dsp:nvSpPr>
        <dsp:cNvPr id="0" name=""/>
        <dsp:cNvSpPr/>
      </dsp:nvSpPr>
      <dsp:spPr>
        <a:xfrm>
          <a:off x="298266" y="193288"/>
          <a:ext cx="7658916" cy="386406"/>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tr-TR" sz="2200" b="0" kern="1200" dirty="0"/>
            <a:t>ALO 155</a:t>
          </a:r>
          <a:r>
            <a:rPr lang="ar-SA" sz="2200" b="0" kern="1200" dirty="0"/>
            <a:t>، </a:t>
          </a:r>
          <a:r>
            <a:rPr lang="tr-TR" sz="2200" b="0" kern="1200" dirty="0"/>
            <a:t>ALO 156</a:t>
          </a:r>
        </a:p>
      </dsp:txBody>
      <dsp:txXfrm>
        <a:off x="298266" y="193288"/>
        <a:ext cx="7658916" cy="386406"/>
      </dsp:txXfrm>
    </dsp:sp>
    <dsp:sp modelId="{34A5F695-476D-4783-B023-9B7D339F5E33}">
      <dsp:nvSpPr>
        <dsp:cNvPr id="0" name=""/>
        <dsp:cNvSpPr/>
      </dsp:nvSpPr>
      <dsp:spPr>
        <a:xfrm>
          <a:off x="56761" y="144987"/>
          <a:ext cx="483008" cy="483008"/>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A830626-ACFD-46B8-9248-5D371417FA60}">
      <dsp:nvSpPr>
        <dsp:cNvPr id="0" name=""/>
        <dsp:cNvSpPr/>
      </dsp:nvSpPr>
      <dsp:spPr>
        <a:xfrm>
          <a:off x="648191" y="773238"/>
          <a:ext cx="7308991" cy="386406"/>
        </a:xfrm>
        <a:prstGeom prst="rect">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tr-TR" sz="2200" b="0" kern="1200" dirty="0"/>
            <a:t>ALO 183</a:t>
          </a:r>
        </a:p>
      </dsp:txBody>
      <dsp:txXfrm>
        <a:off x="648191" y="773238"/>
        <a:ext cx="7308991" cy="386406"/>
      </dsp:txXfrm>
    </dsp:sp>
    <dsp:sp modelId="{58900BEE-B4FD-49C9-BF79-56AFBF22AB11}">
      <dsp:nvSpPr>
        <dsp:cNvPr id="0" name=""/>
        <dsp:cNvSpPr/>
      </dsp:nvSpPr>
      <dsp:spPr>
        <a:xfrm>
          <a:off x="406687" y="724937"/>
          <a:ext cx="483008" cy="483008"/>
        </a:xfrm>
        <a:prstGeom prst="ellipse">
          <a:avLst/>
        </a:prstGeom>
        <a:solidFill>
          <a:schemeClr val="lt1">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dsp:spPr>
      <dsp:style>
        <a:lnRef idx="1">
          <a:scrgbClr r="0" g="0" b="0"/>
        </a:lnRef>
        <a:fillRef idx="1">
          <a:scrgbClr r="0" g="0" b="0"/>
        </a:fillRef>
        <a:effectRef idx="2">
          <a:scrgbClr r="0" g="0" b="0"/>
        </a:effectRef>
        <a:fontRef idx="minor"/>
      </dsp:style>
    </dsp:sp>
    <dsp:sp modelId="{9C2D8A87-7EA6-43A0-B6F3-785905CF6D13}">
      <dsp:nvSpPr>
        <dsp:cNvPr id="0" name=""/>
        <dsp:cNvSpPr/>
      </dsp:nvSpPr>
      <dsp:spPr>
        <a:xfrm>
          <a:off x="839949" y="1352763"/>
          <a:ext cx="7117233" cy="386406"/>
        </a:xfrm>
        <a:prstGeom prst="rect">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ar-SA" sz="2200" b="0" kern="1200" dirty="0">
              <a:latin typeface="Calibri" panose="020F0502020204030204" pitchFamily="34" charset="0"/>
              <a:cs typeface="Calibri" panose="020F0502020204030204" pitchFamily="34" charset="0"/>
            </a:rPr>
            <a:t>الادعاء العام الجمهوري</a:t>
          </a:r>
          <a:endParaRPr lang="tr-TR" sz="2200" b="0" kern="1200" dirty="0">
            <a:latin typeface="Calibri" panose="020F0502020204030204" pitchFamily="34" charset="0"/>
            <a:cs typeface="Calibri" panose="020F0502020204030204" pitchFamily="34" charset="0"/>
          </a:endParaRPr>
        </a:p>
      </dsp:txBody>
      <dsp:txXfrm>
        <a:off x="839949" y="1352763"/>
        <a:ext cx="7117233" cy="386406"/>
      </dsp:txXfrm>
    </dsp:sp>
    <dsp:sp modelId="{9D5623BA-1627-47D2-9322-9F4787327846}">
      <dsp:nvSpPr>
        <dsp:cNvPr id="0" name=""/>
        <dsp:cNvSpPr/>
      </dsp:nvSpPr>
      <dsp:spPr>
        <a:xfrm>
          <a:off x="598445" y="1304462"/>
          <a:ext cx="483008" cy="483008"/>
        </a:xfrm>
        <a:prstGeom prst="ellipse">
          <a:avLst/>
        </a:prstGeom>
        <a:solidFill>
          <a:schemeClr val="lt1">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dsp:spPr>
      <dsp:style>
        <a:lnRef idx="1">
          <a:scrgbClr r="0" g="0" b="0"/>
        </a:lnRef>
        <a:fillRef idx="1">
          <a:scrgbClr r="0" g="0" b="0"/>
        </a:fillRef>
        <a:effectRef idx="2">
          <a:scrgbClr r="0" g="0" b="0"/>
        </a:effectRef>
        <a:fontRef idx="minor"/>
      </dsp:style>
    </dsp:sp>
    <dsp:sp modelId="{53AB09C8-C7B7-4F11-B27C-9F7F1C792DE0}">
      <dsp:nvSpPr>
        <dsp:cNvPr id="0" name=""/>
        <dsp:cNvSpPr/>
      </dsp:nvSpPr>
      <dsp:spPr>
        <a:xfrm>
          <a:off x="901176" y="1932713"/>
          <a:ext cx="7056007" cy="386406"/>
        </a:xfrm>
        <a:prstGeom prst="rect">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ar-SA" sz="2200" b="0" kern="1200" dirty="0">
              <a:latin typeface="Calibri" panose="020F0502020204030204" pitchFamily="34" charset="0"/>
              <a:cs typeface="Calibri" panose="020F0502020204030204" pitchFamily="34" charset="0"/>
            </a:rPr>
            <a:t>المؤسسات الصحية</a:t>
          </a:r>
          <a:endParaRPr lang="tr-TR" sz="2200" b="0" kern="1200" dirty="0">
            <a:latin typeface="Calibri" panose="020F0502020204030204" pitchFamily="34" charset="0"/>
            <a:cs typeface="Calibri" panose="020F0502020204030204" pitchFamily="34" charset="0"/>
          </a:endParaRPr>
        </a:p>
      </dsp:txBody>
      <dsp:txXfrm>
        <a:off x="901176" y="1932713"/>
        <a:ext cx="7056007" cy="386406"/>
      </dsp:txXfrm>
    </dsp:sp>
    <dsp:sp modelId="{A2787646-444E-4A29-A7B2-0602E83BFD4F}">
      <dsp:nvSpPr>
        <dsp:cNvPr id="0" name=""/>
        <dsp:cNvSpPr/>
      </dsp:nvSpPr>
      <dsp:spPr>
        <a:xfrm>
          <a:off x="659671" y="1884412"/>
          <a:ext cx="483008" cy="483008"/>
        </a:xfrm>
        <a:prstGeom prst="ellipse">
          <a:avLst/>
        </a:prstGeom>
        <a:solidFill>
          <a:schemeClr val="lt1">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B8AC37-C13D-496C-820F-278312A70E48}">
      <dsp:nvSpPr>
        <dsp:cNvPr id="0" name=""/>
        <dsp:cNvSpPr/>
      </dsp:nvSpPr>
      <dsp:spPr>
        <a:xfrm>
          <a:off x="839949" y="2512663"/>
          <a:ext cx="7117233" cy="386406"/>
        </a:xfrm>
        <a:prstGeom prst="rect">
          <a:avLst/>
        </a:prstGeom>
        <a:gradFill rotWithShape="0">
          <a:gsLst>
            <a:gs pos="0">
              <a:schemeClr val="accent1">
                <a:shade val="50000"/>
                <a:hueOff val="344994"/>
                <a:satOff val="-8402"/>
                <a:lumOff val="36768"/>
                <a:alphaOff val="0"/>
                <a:satMod val="103000"/>
                <a:lumMod val="102000"/>
                <a:tint val="94000"/>
              </a:schemeClr>
            </a:gs>
            <a:gs pos="50000">
              <a:schemeClr val="accent1">
                <a:shade val="50000"/>
                <a:hueOff val="344994"/>
                <a:satOff val="-8402"/>
                <a:lumOff val="36768"/>
                <a:alphaOff val="0"/>
                <a:satMod val="110000"/>
                <a:lumMod val="100000"/>
                <a:shade val="100000"/>
              </a:schemeClr>
            </a:gs>
            <a:gs pos="100000">
              <a:schemeClr val="accent1">
                <a:shade val="50000"/>
                <a:hueOff val="344994"/>
                <a:satOff val="-8402"/>
                <a:lumOff val="367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ar-SA" sz="2200" b="0" kern="1200" dirty="0">
              <a:latin typeface="Calibri" panose="020F0502020204030204" pitchFamily="34" charset="0"/>
              <a:cs typeface="Calibri" panose="020F0502020204030204" pitchFamily="34" charset="0"/>
            </a:rPr>
            <a:t>مركز منع ومتابعة العنف (</a:t>
          </a:r>
          <a:r>
            <a:rPr lang="tr-TR" sz="2200" b="0" kern="1200" dirty="0">
              <a:latin typeface="Calibri" panose="020F0502020204030204" pitchFamily="34" charset="0"/>
              <a:cs typeface="Calibri" panose="020F0502020204030204" pitchFamily="34" charset="0"/>
            </a:rPr>
            <a:t>ŞÖNİM</a:t>
          </a:r>
          <a:r>
            <a:rPr lang="ar-SA" sz="2200" b="0" kern="1200" dirty="0">
              <a:latin typeface="Calibri" panose="020F0502020204030204" pitchFamily="34" charset="0"/>
              <a:cs typeface="Calibri" panose="020F0502020204030204" pitchFamily="34" charset="0"/>
            </a:rPr>
            <a:t>)</a:t>
          </a:r>
          <a:endParaRPr lang="tr-TR" sz="2200" b="0" kern="1200" dirty="0">
            <a:latin typeface="Calibri" panose="020F0502020204030204" pitchFamily="34" charset="0"/>
            <a:cs typeface="Calibri" panose="020F0502020204030204" pitchFamily="34" charset="0"/>
          </a:endParaRPr>
        </a:p>
      </dsp:txBody>
      <dsp:txXfrm>
        <a:off x="839949" y="2512663"/>
        <a:ext cx="7117233" cy="386406"/>
      </dsp:txXfrm>
    </dsp:sp>
    <dsp:sp modelId="{EB27822A-5D18-4E34-AF09-C61AB5D9240B}">
      <dsp:nvSpPr>
        <dsp:cNvPr id="0" name=""/>
        <dsp:cNvSpPr/>
      </dsp:nvSpPr>
      <dsp:spPr>
        <a:xfrm>
          <a:off x="598445" y="2464362"/>
          <a:ext cx="483008" cy="483008"/>
        </a:xfrm>
        <a:prstGeom prst="ellipse">
          <a:avLst/>
        </a:prstGeom>
        <a:solidFill>
          <a:schemeClr val="lt1">
            <a:hueOff val="0"/>
            <a:satOff val="0"/>
            <a:lumOff val="0"/>
            <a:alphaOff val="0"/>
          </a:schemeClr>
        </a:solidFill>
        <a:ln w="6350" cap="flat" cmpd="sng" algn="ctr">
          <a:solidFill>
            <a:schemeClr val="accent1">
              <a:shade val="50000"/>
              <a:hueOff val="344994"/>
              <a:satOff val="-8402"/>
              <a:lumOff val="36768"/>
              <a:alphaOff val="0"/>
            </a:schemeClr>
          </a:solidFill>
          <a:prstDash val="solid"/>
          <a:miter lim="800000"/>
        </a:ln>
        <a:effectLst/>
      </dsp:spPr>
      <dsp:style>
        <a:lnRef idx="1">
          <a:scrgbClr r="0" g="0" b="0"/>
        </a:lnRef>
        <a:fillRef idx="1">
          <a:scrgbClr r="0" g="0" b="0"/>
        </a:fillRef>
        <a:effectRef idx="2">
          <a:scrgbClr r="0" g="0" b="0"/>
        </a:effectRef>
        <a:fontRef idx="minor"/>
      </dsp:style>
    </dsp:sp>
    <dsp:sp modelId="{F419290F-19E9-4AA6-8EB5-243310968AD2}">
      <dsp:nvSpPr>
        <dsp:cNvPr id="0" name=""/>
        <dsp:cNvSpPr/>
      </dsp:nvSpPr>
      <dsp:spPr>
        <a:xfrm>
          <a:off x="648374" y="3035813"/>
          <a:ext cx="7308625" cy="499156"/>
        </a:xfrm>
        <a:prstGeom prst="rect">
          <a:avLst/>
        </a:prstGeom>
        <a:gradFill rotWithShape="0">
          <a:gsLst>
            <a:gs pos="0">
              <a:schemeClr val="accent1">
                <a:shade val="50000"/>
                <a:hueOff val="229996"/>
                <a:satOff val="-5601"/>
                <a:lumOff val="24512"/>
                <a:alphaOff val="0"/>
                <a:satMod val="103000"/>
                <a:lumMod val="102000"/>
                <a:tint val="94000"/>
              </a:schemeClr>
            </a:gs>
            <a:gs pos="50000">
              <a:schemeClr val="accent1">
                <a:shade val="50000"/>
                <a:hueOff val="229996"/>
                <a:satOff val="-5601"/>
                <a:lumOff val="24512"/>
                <a:alphaOff val="0"/>
                <a:satMod val="110000"/>
                <a:lumMod val="100000"/>
                <a:shade val="100000"/>
              </a:schemeClr>
            </a:gs>
            <a:gs pos="100000">
              <a:schemeClr val="accent1">
                <a:shade val="50000"/>
                <a:hueOff val="229996"/>
                <a:satOff val="-5601"/>
                <a:lumOff val="245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lvl="0" indent="0" algn="l" defTabSz="977900" rtl="1">
            <a:lnSpc>
              <a:spcPct val="90000"/>
            </a:lnSpc>
            <a:spcBef>
              <a:spcPct val="0"/>
            </a:spcBef>
            <a:spcAft>
              <a:spcPct val="35000"/>
            </a:spcAft>
            <a:buNone/>
          </a:pPr>
          <a:r>
            <a:rPr lang="ar-SA" sz="2200" b="0" kern="1200" dirty="0">
              <a:latin typeface="Calibri" panose="020F0502020204030204" pitchFamily="34" charset="0"/>
              <a:cs typeface="Calibri" panose="020F0502020204030204" pitchFamily="34" charset="0"/>
            </a:rPr>
            <a:t>مركز حقوق المرأة في نقابات المحامين</a:t>
          </a:r>
          <a:endParaRPr lang="tr-TR" sz="2200" b="0" kern="1200" dirty="0">
            <a:latin typeface="Calibri" panose="020F0502020204030204" pitchFamily="34" charset="0"/>
            <a:cs typeface="Calibri" panose="020F0502020204030204" pitchFamily="34" charset="0"/>
          </a:endParaRPr>
        </a:p>
      </dsp:txBody>
      <dsp:txXfrm>
        <a:off x="648374" y="3035813"/>
        <a:ext cx="7308625" cy="499156"/>
      </dsp:txXfrm>
    </dsp:sp>
    <dsp:sp modelId="{15420EEA-A720-473F-86CD-F29D2451914B}">
      <dsp:nvSpPr>
        <dsp:cNvPr id="0" name=""/>
        <dsp:cNvSpPr/>
      </dsp:nvSpPr>
      <dsp:spPr>
        <a:xfrm>
          <a:off x="406687" y="3043887"/>
          <a:ext cx="483008" cy="483008"/>
        </a:xfrm>
        <a:prstGeom prst="ellipse">
          <a:avLst/>
        </a:prstGeom>
        <a:solidFill>
          <a:schemeClr val="lt1">
            <a:hueOff val="0"/>
            <a:satOff val="0"/>
            <a:lumOff val="0"/>
            <a:alphaOff val="0"/>
          </a:schemeClr>
        </a:solidFill>
        <a:ln w="6350" cap="flat" cmpd="sng" algn="ctr">
          <a:solidFill>
            <a:schemeClr val="accent1">
              <a:shade val="50000"/>
              <a:hueOff val="229996"/>
              <a:satOff val="-5601"/>
              <a:lumOff val="24512"/>
              <a:alphaOff val="0"/>
            </a:schemeClr>
          </a:solidFill>
          <a:prstDash val="solid"/>
          <a:miter lim="800000"/>
        </a:ln>
        <a:effectLst/>
      </dsp:spPr>
      <dsp:style>
        <a:lnRef idx="1">
          <a:scrgbClr r="0" g="0" b="0"/>
        </a:lnRef>
        <a:fillRef idx="1">
          <a:scrgbClr r="0" g="0" b="0"/>
        </a:fillRef>
        <a:effectRef idx="2">
          <a:scrgbClr r="0" g="0" b="0"/>
        </a:effectRef>
        <a:fontRef idx="minor"/>
      </dsp:style>
    </dsp:sp>
    <dsp:sp modelId="{7B5A902B-A782-4649-9421-23EF7415EC2D}">
      <dsp:nvSpPr>
        <dsp:cNvPr id="0" name=""/>
        <dsp:cNvSpPr/>
      </dsp:nvSpPr>
      <dsp:spPr>
        <a:xfrm>
          <a:off x="318945" y="3671228"/>
          <a:ext cx="7658916" cy="407539"/>
        </a:xfrm>
        <a:prstGeom prst="rect">
          <a:avLst/>
        </a:prstGeom>
        <a:gradFill rotWithShape="0">
          <a:gsLst>
            <a:gs pos="0">
              <a:schemeClr val="accent1">
                <a:shade val="50000"/>
                <a:hueOff val="114998"/>
                <a:satOff val="-2801"/>
                <a:lumOff val="12256"/>
                <a:alphaOff val="0"/>
                <a:satMod val="103000"/>
                <a:lumMod val="102000"/>
                <a:tint val="94000"/>
              </a:schemeClr>
            </a:gs>
            <a:gs pos="50000">
              <a:schemeClr val="accent1">
                <a:shade val="50000"/>
                <a:hueOff val="114998"/>
                <a:satOff val="-2801"/>
                <a:lumOff val="12256"/>
                <a:alphaOff val="0"/>
                <a:satMod val="110000"/>
                <a:lumMod val="100000"/>
                <a:shade val="100000"/>
              </a:schemeClr>
            </a:gs>
            <a:gs pos="100000">
              <a:schemeClr val="accent1">
                <a:shade val="50000"/>
                <a:hueOff val="114998"/>
                <a:satOff val="-2801"/>
                <a:lumOff val="1225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6710" tIns="55880" rIns="55880" bIns="55880" numCol="1" spcCol="1270" anchor="ctr" anchorCtr="0">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ar-SA" sz="2200" b="0" kern="1200" dirty="0">
              <a:latin typeface="Calibri" panose="020F0502020204030204" pitchFamily="34" charset="0"/>
              <a:cs typeface="Calibri" panose="020F0502020204030204" pitchFamily="34" charset="0"/>
            </a:rPr>
            <a:t>مؤسسات المجتمع المدني</a:t>
          </a:r>
          <a:endParaRPr lang="tr-TR" sz="2200" b="0" kern="1200" dirty="0">
            <a:latin typeface="Calibri" panose="020F0502020204030204" pitchFamily="34" charset="0"/>
            <a:cs typeface="Calibri" panose="020F0502020204030204" pitchFamily="34" charset="0"/>
          </a:endParaRPr>
        </a:p>
      </dsp:txBody>
      <dsp:txXfrm>
        <a:off x="318945" y="3671228"/>
        <a:ext cx="7658916" cy="407539"/>
      </dsp:txXfrm>
    </dsp:sp>
    <dsp:sp modelId="{139F0673-0F91-41ED-9CFD-D5BCF44E72AA}">
      <dsp:nvSpPr>
        <dsp:cNvPr id="0" name=""/>
        <dsp:cNvSpPr/>
      </dsp:nvSpPr>
      <dsp:spPr>
        <a:xfrm>
          <a:off x="56761" y="3623837"/>
          <a:ext cx="483008" cy="483008"/>
        </a:xfrm>
        <a:prstGeom prst="ellipse">
          <a:avLst/>
        </a:prstGeom>
        <a:solidFill>
          <a:schemeClr val="lt1">
            <a:hueOff val="0"/>
            <a:satOff val="0"/>
            <a:lumOff val="0"/>
            <a:alphaOff val="0"/>
          </a:schemeClr>
        </a:solidFill>
        <a:ln w="6350" cap="flat" cmpd="sng" algn="ctr">
          <a:solidFill>
            <a:schemeClr val="accent1">
              <a:shade val="50000"/>
              <a:hueOff val="114998"/>
              <a:satOff val="-2801"/>
              <a:lumOff val="12256"/>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EEE14-2CD3-43D0-B418-E3AE9588AFF8}" type="datetimeFigureOut">
              <a:rPr lang="tr-TR" smtClean="0"/>
              <a:t>8.01.2023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C29A-CE6D-4DBA-8888-0203D37E1C06}" type="slidenum">
              <a:rPr lang="tr-TR" smtClean="0"/>
              <a:t>‹#›</a:t>
            </a:fld>
            <a:endParaRPr lang="tr-TR"/>
          </a:p>
        </p:txBody>
      </p:sp>
    </p:spTree>
    <p:extLst>
      <p:ext uri="{BB962C8B-B14F-4D97-AF65-F5344CB8AC3E}">
        <p14:creationId xmlns:p14="http://schemas.microsoft.com/office/powerpoint/2010/main" val="369406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بالإضافة إلى ذلك؛ تعتبر الملاحقة المستمرة من جانب واحد والإكراه على الزواج في سن مبكرة وجرائم القتل بذريعة الشرف والإجبار على الانتحار والاتجار بالنساء من أشد أشكال العنف ضد المرأة أيضاً.</a:t>
            </a:r>
            <a:endParaRPr lang="en-US" dirty="0"/>
          </a:p>
        </p:txBody>
      </p:sp>
      <p:sp>
        <p:nvSpPr>
          <p:cNvPr id="4" name="Slide Number Placeholder 3"/>
          <p:cNvSpPr>
            <a:spLocks noGrp="1"/>
          </p:cNvSpPr>
          <p:nvPr>
            <p:ph type="sldNum" sz="quarter" idx="5"/>
          </p:nvPr>
        </p:nvSpPr>
        <p:spPr/>
        <p:txBody>
          <a:bodyPr/>
          <a:lstStyle/>
          <a:p>
            <a:fld id="{41CEC29A-CE6D-4DBA-8888-0203D37E1C06}" type="slidenum">
              <a:rPr lang="tr-TR" smtClean="0"/>
              <a:t>6</a:t>
            </a:fld>
            <a:endParaRPr lang="tr-TR"/>
          </a:p>
        </p:txBody>
      </p:sp>
    </p:spTree>
    <p:extLst>
      <p:ext uri="{BB962C8B-B14F-4D97-AF65-F5344CB8AC3E}">
        <p14:creationId xmlns:p14="http://schemas.microsoft.com/office/powerpoint/2010/main" val="76143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بالإضافة إلى ذلك؛ تعتبر الملاحقة المستمرة من جانب واحد والإكراه على الزواج في سن مبكرة وجرائم القتل بذريعة الشرف والإجبار على الانتحار والاتجار بالنساء من أشد أشكال العنف ضد المرأة أيضاً.</a:t>
            </a:r>
            <a:endParaRPr lang="en-US" dirty="0"/>
          </a:p>
        </p:txBody>
      </p:sp>
      <p:sp>
        <p:nvSpPr>
          <p:cNvPr id="4" name="Slayt Numarası Yer Tutucusu 3"/>
          <p:cNvSpPr>
            <a:spLocks noGrp="1"/>
          </p:cNvSpPr>
          <p:nvPr>
            <p:ph type="sldNum" sz="quarter" idx="10"/>
          </p:nvPr>
        </p:nvSpPr>
        <p:spPr/>
        <p:txBody>
          <a:bodyPr/>
          <a:lstStyle/>
          <a:p>
            <a:fld id="{41CEC29A-CE6D-4DBA-8888-0203D37E1C06}" type="slidenum">
              <a:rPr lang="tr-TR" smtClean="0"/>
              <a:t>15</a:t>
            </a:fld>
            <a:endParaRPr lang="tr-TR"/>
          </a:p>
        </p:txBody>
      </p:sp>
    </p:spTree>
    <p:extLst>
      <p:ext uri="{BB962C8B-B14F-4D97-AF65-F5344CB8AC3E}">
        <p14:creationId xmlns:p14="http://schemas.microsoft.com/office/powerpoint/2010/main" val="397798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بالإضافة إلى ذلك؛ تعتبر الملاحقة المستمرة من جانب واحد والإكراه على الزواج في سن مبكرة وجرائم القتل بذريعة الشرف والإجبار على الانتحار والاتجار بالنساء من أشد أشكال العنف ضد المرأة أيضاً.</a:t>
            </a:r>
            <a:endParaRPr lang="en-US" dirty="0"/>
          </a:p>
          <a:p>
            <a:pPr algn="just" rtl="1"/>
            <a:endParaRPr lang="tr-TR" dirty="0"/>
          </a:p>
        </p:txBody>
      </p:sp>
      <p:sp>
        <p:nvSpPr>
          <p:cNvPr id="4" name="Slayt Numarası Yer Tutucusu 3"/>
          <p:cNvSpPr>
            <a:spLocks noGrp="1"/>
          </p:cNvSpPr>
          <p:nvPr>
            <p:ph type="sldNum" sz="quarter" idx="10"/>
          </p:nvPr>
        </p:nvSpPr>
        <p:spPr/>
        <p:txBody>
          <a:bodyPr/>
          <a:lstStyle/>
          <a:p>
            <a:fld id="{41CEC29A-CE6D-4DBA-8888-0203D37E1C06}" type="slidenum">
              <a:rPr lang="tr-TR" smtClean="0"/>
              <a:t>16</a:t>
            </a:fld>
            <a:endParaRPr lang="tr-TR"/>
          </a:p>
        </p:txBody>
      </p:sp>
    </p:spTree>
    <p:extLst>
      <p:ext uri="{BB962C8B-B14F-4D97-AF65-F5344CB8AC3E}">
        <p14:creationId xmlns:p14="http://schemas.microsoft.com/office/powerpoint/2010/main" val="163731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200" b="1" kern="1200" dirty="0">
                <a:solidFill>
                  <a:schemeClr val="tx1"/>
                </a:solidFill>
                <a:effectLst/>
                <a:latin typeface="+mn-lt"/>
                <a:ea typeface="+mn-ea"/>
                <a:cs typeface="+mn-cs"/>
              </a:rPr>
              <a:t>ملاحظة للمدرب: </a:t>
            </a:r>
            <a:r>
              <a:rPr lang="ar-SA" sz="1200" b="0" kern="1200" dirty="0">
                <a:solidFill>
                  <a:schemeClr val="tx1"/>
                </a:solidFill>
                <a:effectLst/>
                <a:latin typeface="+mn-lt"/>
                <a:ea typeface="+mn-ea"/>
                <a:cs typeface="+mn-cs"/>
              </a:rPr>
              <a:t>لخص الجلسة واختتمها من خلال سؤال المشاركين عن تعريفهم للعنف مع سرد قائمة بما يجب القيام به.</a:t>
            </a:r>
            <a:endParaRPr lang="en-US" b="0" dirty="0"/>
          </a:p>
        </p:txBody>
      </p:sp>
      <p:sp>
        <p:nvSpPr>
          <p:cNvPr id="4" name="Slide Number Placeholder 3"/>
          <p:cNvSpPr>
            <a:spLocks noGrp="1"/>
          </p:cNvSpPr>
          <p:nvPr>
            <p:ph type="sldNum" sz="quarter" idx="5"/>
          </p:nvPr>
        </p:nvSpPr>
        <p:spPr/>
        <p:txBody>
          <a:bodyPr/>
          <a:lstStyle/>
          <a:p>
            <a:fld id="{41CEC29A-CE6D-4DBA-8888-0203D37E1C06}" type="slidenum">
              <a:rPr lang="tr-TR" smtClean="0"/>
              <a:t>21</a:t>
            </a:fld>
            <a:endParaRPr lang="tr-TR"/>
          </a:p>
        </p:txBody>
      </p:sp>
    </p:spTree>
    <p:extLst>
      <p:ext uri="{BB962C8B-B14F-4D97-AF65-F5344CB8AC3E}">
        <p14:creationId xmlns:p14="http://schemas.microsoft.com/office/powerpoint/2010/main" val="91678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dirty="0"/>
              <a:t>1 – خطأ      2 – صح        3 – خطأ      4- خطأ        5 - صح</a:t>
            </a:r>
          </a:p>
        </p:txBody>
      </p:sp>
      <p:sp>
        <p:nvSpPr>
          <p:cNvPr id="4" name="Slayt Numarası Yer Tutucusu 3"/>
          <p:cNvSpPr>
            <a:spLocks noGrp="1"/>
          </p:cNvSpPr>
          <p:nvPr>
            <p:ph type="sldNum" sz="quarter" idx="10"/>
          </p:nvPr>
        </p:nvSpPr>
        <p:spPr/>
        <p:txBody>
          <a:bodyPr/>
          <a:lstStyle/>
          <a:p>
            <a:fld id="{41CEC29A-CE6D-4DBA-8888-0203D37E1C06}" type="slidenum">
              <a:rPr lang="tr-TR" smtClean="0"/>
              <a:t>22</a:t>
            </a:fld>
            <a:endParaRPr lang="tr-TR"/>
          </a:p>
        </p:txBody>
      </p:sp>
    </p:spTree>
    <p:extLst>
      <p:ext uri="{BB962C8B-B14F-4D97-AF65-F5344CB8AC3E}">
        <p14:creationId xmlns:p14="http://schemas.microsoft.com/office/powerpoint/2010/main" val="231863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en-TR" smtClean="0"/>
              <a:t>01/08/2023</a:t>
            </a:fld>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en-TR" smtClean="0"/>
              <a:t>01/08/2023</a:t>
            </a:fld>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559CF62E-39FA-4B4C-81F0-83DFC757C68D}"/>
              </a:ext>
            </a:extLst>
          </p:cNvPr>
          <p:cNvPicPr>
            <a:picLocks noChangeAspect="1"/>
          </p:cNvPicPr>
          <p:nvPr/>
        </p:nvPicPr>
        <p:blipFill>
          <a:blip r:embed="rId3"/>
          <a:stretch>
            <a:fillRect/>
          </a:stretch>
        </p:blipFill>
        <p:spPr>
          <a:xfrm>
            <a:off x="1735084" y="5746180"/>
            <a:ext cx="1067586" cy="181393"/>
          </a:xfrm>
          <a:prstGeom prst="rect">
            <a:avLst/>
          </a:prstGeom>
        </p:spPr>
      </p:pic>
      <p:sp>
        <p:nvSpPr>
          <p:cNvPr id="7" name="Dikdörtgen: Köşeleri Yuvarlatılmış 6">
            <a:extLst>
              <a:ext uri="{FF2B5EF4-FFF2-40B4-BE49-F238E27FC236}">
                <a16:creationId xmlns:a16="http://schemas.microsoft.com/office/drawing/2014/main" id="{E69EDA28-2727-4C04-AFBC-B901C5B513ED}"/>
              </a:ext>
            </a:extLst>
          </p:cNvPr>
          <p:cNvSpPr/>
          <p:nvPr/>
        </p:nvSpPr>
        <p:spPr>
          <a:xfrm>
            <a:off x="1840590" y="574238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9">
            <a:extLst>
              <a:ext uri="{FF2B5EF4-FFF2-40B4-BE49-F238E27FC236}">
                <a16:creationId xmlns:a16="http://schemas.microsoft.com/office/drawing/2014/main" id="{36EBA158-9864-43BE-B7C7-DE2FFDDD222C}"/>
              </a:ext>
            </a:extLst>
          </p:cNvPr>
          <p:cNvSpPr/>
          <p:nvPr/>
        </p:nvSpPr>
        <p:spPr>
          <a:xfrm>
            <a:off x="1382948" y="2614951"/>
            <a:ext cx="4064541" cy="943600"/>
          </a:xfrm>
          <a:prstGeom prst="rect">
            <a:avLst/>
          </a:prstGeom>
          <a:noFill/>
          <a:ln w="25400" cap="flat" cmpd="sng" algn="ctr">
            <a:noFill/>
            <a:prstDash val="solid"/>
          </a:ln>
          <a:effectLst/>
        </p:spPr>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r>
              <a:rPr lang="ar-SA" sz="4400" b="1" kern="0" dirty="0">
                <a:solidFill>
                  <a:srgbClr val="4472C4"/>
                </a:solidFill>
                <a:latin typeface="Calibri"/>
                <a:ea typeface="Times New Roman" panose="02020603050405020304" pitchFamily="18" charset="0"/>
                <a:cs typeface="Calibri" panose="020F0502020204030204" pitchFamily="34" charset="0"/>
              </a:rPr>
              <a:t>العنف ضد المرأة</a:t>
            </a:r>
            <a:endParaRPr kumimoji="0" lang="ar-SY" sz="4400" b="1" i="0" u="none" strike="noStrike" kern="0" cap="none" spc="0" normalizeH="0" baseline="0" noProof="0" dirty="0">
              <a:ln>
                <a:noFill/>
              </a:ln>
              <a:solidFill>
                <a:srgbClr val="4472C4"/>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7AC26548-B8F0-F77A-A50B-1DB6B9010457}"/>
              </a:ext>
            </a:extLst>
          </p:cNvPr>
          <p:cNvSpPr txBox="1"/>
          <p:nvPr/>
        </p:nvSpPr>
        <p:spPr>
          <a:xfrm>
            <a:off x="7106478" y="2179490"/>
            <a:ext cx="4412223" cy="2216632"/>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استخفاف</a:t>
            </a:r>
            <a:r>
              <a:rPr lang="ar-SA" sz="2400" dirty="0">
                <a:solidFill>
                  <a:srgbClr val="203864"/>
                </a:solidFill>
                <a:cs typeface="Calibri"/>
              </a:rPr>
              <a:t> العنف</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إنكار العنف</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عزو سبب السلوك العنيف إلى أشخاص </a:t>
            </a:r>
            <a:r>
              <a:rPr lang="ar-SA" sz="2400" dirty="0">
                <a:solidFill>
                  <a:srgbClr val="203864"/>
                </a:solidFill>
                <a:cs typeface="Calibri"/>
              </a:rPr>
              <a:t>آخرين </a:t>
            </a:r>
            <a:r>
              <a:rPr lang="ar-SY" sz="2400" dirty="0">
                <a:solidFill>
                  <a:srgbClr val="203864"/>
                </a:solidFill>
                <a:cs typeface="Calibri"/>
              </a:rPr>
              <a:t>أو أحداث أخرى</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إخبار المرأة بأنها</a:t>
            </a:r>
            <a:r>
              <a:rPr lang="ar-SA" sz="2400" dirty="0">
                <a:solidFill>
                  <a:srgbClr val="203864"/>
                </a:solidFill>
                <a:cs typeface="Calibri"/>
              </a:rPr>
              <a:t> هي</a:t>
            </a:r>
            <a:r>
              <a:rPr lang="ar-SY" sz="2400" dirty="0">
                <a:solidFill>
                  <a:srgbClr val="203864"/>
                </a:solidFill>
                <a:cs typeface="Calibri"/>
              </a:rPr>
              <a:t> سبب العنف</a:t>
            </a:r>
            <a:endParaRPr lang="ar-SA" sz="2400" dirty="0">
              <a:solidFill>
                <a:srgbClr val="203864"/>
              </a:solidFill>
              <a:cs typeface="Calibri"/>
            </a:endParaRPr>
          </a:p>
        </p:txBody>
      </p:sp>
      <p:sp>
        <p:nvSpPr>
          <p:cNvPr id="5" name="object 4">
            <a:extLst>
              <a:ext uri="{FF2B5EF4-FFF2-40B4-BE49-F238E27FC236}">
                <a16:creationId xmlns:a16="http://schemas.microsoft.com/office/drawing/2014/main" id="{41514C0D-3AFD-ED12-2B57-9F10200DFC20}"/>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عبر العزل</a:t>
            </a:r>
          </a:p>
        </p:txBody>
      </p:sp>
      <p:sp>
        <p:nvSpPr>
          <p:cNvPr id="12" name="Rectangle 8">
            <a:extLst>
              <a:ext uri="{FF2B5EF4-FFF2-40B4-BE49-F238E27FC236}">
                <a16:creationId xmlns:a16="http://schemas.microsoft.com/office/drawing/2014/main" id="{A03CA373-1CB6-6A89-E371-55A3445F631B}"/>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النفسي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56937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B4CC6173-B6D9-7D90-83F3-72A8877A9385}"/>
              </a:ext>
            </a:extLst>
          </p:cNvPr>
          <p:cNvSpPr txBox="1"/>
          <p:nvPr/>
        </p:nvSpPr>
        <p:spPr>
          <a:xfrm>
            <a:off x="7106478" y="2179490"/>
            <a:ext cx="4412223" cy="2216632"/>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Y" sz="2400" dirty="0">
                <a:solidFill>
                  <a:srgbClr val="203864"/>
                </a:solidFill>
                <a:cs typeface="Calibri"/>
              </a:rPr>
              <a:t>اتخاذ </a:t>
            </a:r>
            <a:r>
              <a:rPr lang="ar-SA" sz="2400" dirty="0">
                <a:solidFill>
                  <a:srgbClr val="203864"/>
                </a:solidFill>
                <a:cs typeface="Calibri"/>
              </a:rPr>
              <a:t>ال</a:t>
            </a:r>
            <a:r>
              <a:rPr lang="ar-SY" sz="2400" dirty="0">
                <a:solidFill>
                  <a:srgbClr val="203864"/>
                </a:solidFill>
                <a:cs typeface="Calibri"/>
              </a:rPr>
              <a:t>قرارات </a:t>
            </a:r>
            <a:r>
              <a:rPr lang="ar-SA" sz="2400" dirty="0">
                <a:solidFill>
                  <a:srgbClr val="203864"/>
                </a:solidFill>
                <a:cs typeface="Calibri"/>
              </a:rPr>
              <a:t>ال</a:t>
            </a:r>
            <a:r>
              <a:rPr lang="ar-SY" sz="2400" dirty="0">
                <a:solidFill>
                  <a:srgbClr val="203864"/>
                </a:solidFill>
                <a:cs typeface="Calibri"/>
              </a:rPr>
              <a:t>مهمة بمفر</a:t>
            </a:r>
            <a:r>
              <a:rPr lang="ar-SA" sz="2400" dirty="0">
                <a:solidFill>
                  <a:srgbClr val="203864"/>
                </a:solidFill>
                <a:cs typeface="Calibri"/>
              </a:rPr>
              <a:t>ده</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a:t>
            </a:r>
            <a:r>
              <a:rPr lang="ar-SY" sz="2400" dirty="0">
                <a:solidFill>
                  <a:srgbClr val="203864"/>
                </a:solidFill>
                <a:cs typeface="Calibri"/>
              </a:rPr>
              <a:t>تظاهر بأنه سيد المنزل</a:t>
            </a:r>
            <a:endParaRPr lang="ar-SA"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التذكير بأدوار الأنوثة والذكورة بشكل متكرر</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معاملة </a:t>
            </a:r>
            <a:r>
              <a:rPr lang="ar-SY" sz="2400" dirty="0">
                <a:solidFill>
                  <a:srgbClr val="203864"/>
                </a:solidFill>
                <a:cs typeface="Calibri"/>
              </a:rPr>
              <a:t>المرأة ك</a:t>
            </a:r>
            <a:r>
              <a:rPr lang="ar-SA" sz="2400" dirty="0">
                <a:solidFill>
                  <a:srgbClr val="203864"/>
                </a:solidFill>
                <a:cs typeface="Calibri"/>
              </a:rPr>
              <a:t>أنها </a:t>
            </a:r>
            <a:r>
              <a:rPr lang="ar-SY" sz="2400" dirty="0">
                <a:solidFill>
                  <a:srgbClr val="203864"/>
                </a:solidFill>
                <a:cs typeface="Calibri"/>
              </a:rPr>
              <a:t>خادمة</a:t>
            </a:r>
            <a:endParaRPr lang="ar-SA" sz="2400" dirty="0">
              <a:solidFill>
                <a:srgbClr val="203864"/>
              </a:solidFill>
              <a:cs typeface="Calibri"/>
            </a:endParaRPr>
          </a:p>
        </p:txBody>
      </p:sp>
      <p:sp>
        <p:nvSpPr>
          <p:cNvPr id="5" name="object 4">
            <a:extLst>
              <a:ext uri="{FF2B5EF4-FFF2-40B4-BE49-F238E27FC236}">
                <a16:creationId xmlns:a16="http://schemas.microsoft.com/office/drawing/2014/main" id="{7155EB67-5958-7B55-10C7-C89A17204410}"/>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عبر استخدام "هويته الذكورية"</a:t>
            </a:r>
          </a:p>
        </p:txBody>
      </p:sp>
      <p:sp>
        <p:nvSpPr>
          <p:cNvPr id="12" name="Rectangle 8">
            <a:extLst>
              <a:ext uri="{FF2B5EF4-FFF2-40B4-BE49-F238E27FC236}">
                <a16:creationId xmlns:a16="http://schemas.microsoft.com/office/drawing/2014/main" id="{CE719AA9-C469-4736-4578-A83672566A2D}"/>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النفسي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24244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C6629815-34DA-C206-D56D-285D8AB4E91C}"/>
              </a:ext>
            </a:extLst>
          </p:cNvPr>
          <p:cNvSpPr txBox="1"/>
          <p:nvPr/>
        </p:nvSpPr>
        <p:spPr>
          <a:xfrm>
            <a:off x="7106478" y="2179490"/>
            <a:ext cx="4412223" cy="3524683"/>
          </a:xfrm>
          <a:prstGeom prst="rect">
            <a:avLst/>
          </a:prstGeom>
        </p:spPr>
        <p:txBody>
          <a:bodyPr vert="horz" wrap="square" lIns="0" tIns="137795" rIns="0" bIns="0" rtlCol="0">
            <a:spAutoFit/>
          </a:bodyPr>
          <a:lstStyle/>
          <a:p>
            <a:pPr marL="355600" marR="5080" indent="-342900" algn="just" rtl="1">
              <a:spcBef>
                <a:spcPts val="300"/>
              </a:spcBef>
              <a:buFont typeface="Arial" panose="020B0604020202020204" pitchFamily="34" charset="0"/>
              <a:buChar char="•"/>
            </a:pPr>
            <a:r>
              <a:rPr lang="ar-SY" sz="2000" dirty="0">
                <a:solidFill>
                  <a:srgbClr val="203864"/>
                </a:solidFill>
                <a:cs typeface="Calibri"/>
              </a:rPr>
              <a:t>إجبار المرأة على الجماع </a:t>
            </a:r>
            <a:r>
              <a:rPr lang="ar-SA" sz="2000" dirty="0">
                <a:solidFill>
                  <a:srgbClr val="203864"/>
                </a:solidFill>
                <a:cs typeface="Calibri"/>
              </a:rPr>
              <a:t>في الوقت والمكان والشكل الذي لا توده</a:t>
            </a:r>
            <a:endParaRPr lang="ar-SY" sz="2000" dirty="0">
              <a:solidFill>
                <a:srgbClr val="203864"/>
              </a:solidFill>
              <a:cs typeface="Calibri"/>
            </a:endParaRP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اغتصاب</a:t>
            </a: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إجبار</a:t>
            </a:r>
            <a:r>
              <a:rPr lang="ar-SA" sz="2000" dirty="0">
                <a:solidFill>
                  <a:srgbClr val="203864"/>
                </a:solidFill>
                <a:cs typeface="Calibri"/>
              </a:rPr>
              <a:t> على إنجاب / </a:t>
            </a:r>
            <a:r>
              <a:rPr lang="ar-SY" sz="2000" dirty="0">
                <a:solidFill>
                  <a:srgbClr val="203864"/>
                </a:solidFill>
                <a:cs typeface="Calibri"/>
              </a:rPr>
              <a:t>عدم إنجاب</a:t>
            </a:r>
            <a:r>
              <a:rPr lang="ar-SA" sz="2000" dirty="0">
                <a:solidFill>
                  <a:srgbClr val="203864"/>
                </a:solidFill>
                <a:cs typeface="Calibri"/>
              </a:rPr>
              <a:t> الأطفال</a:t>
            </a:r>
            <a:endParaRPr lang="ar-SY" sz="2000" dirty="0">
              <a:solidFill>
                <a:srgbClr val="203864"/>
              </a:solidFill>
              <a:cs typeface="Calibri"/>
            </a:endParaRP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إجبار على ممارسة الدعارة</a:t>
            </a: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إلحاق الأذى</a:t>
            </a:r>
            <a:r>
              <a:rPr lang="ar-SY" sz="2000" dirty="0">
                <a:solidFill>
                  <a:srgbClr val="203864"/>
                </a:solidFill>
                <a:cs typeface="Calibri"/>
              </a:rPr>
              <a:t> </a:t>
            </a:r>
            <a:r>
              <a:rPr lang="ar-SA" sz="2000" dirty="0">
                <a:solidFill>
                  <a:srgbClr val="203864"/>
                </a:solidFill>
                <a:cs typeface="Calibri"/>
              </a:rPr>
              <a:t>ب</a:t>
            </a:r>
            <a:r>
              <a:rPr lang="ar-SY" sz="2000" dirty="0">
                <a:solidFill>
                  <a:srgbClr val="203864"/>
                </a:solidFill>
                <a:cs typeface="Calibri"/>
              </a:rPr>
              <a:t>أعضا</a:t>
            </a:r>
            <a:r>
              <a:rPr lang="ar-SA" sz="2000" dirty="0">
                <a:solidFill>
                  <a:srgbClr val="203864"/>
                </a:solidFill>
                <a:cs typeface="Calibri"/>
              </a:rPr>
              <a:t>ئها </a:t>
            </a:r>
            <a:r>
              <a:rPr lang="ar-SY" sz="2000" dirty="0">
                <a:solidFill>
                  <a:srgbClr val="203864"/>
                </a:solidFill>
                <a:cs typeface="Calibri"/>
              </a:rPr>
              <a:t>التناسلية</a:t>
            </a: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نقل عدوى </a:t>
            </a:r>
            <a:r>
              <a:rPr lang="ar-SY" sz="2000" dirty="0">
                <a:solidFill>
                  <a:srgbClr val="203864"/>
                </a:solidFill>
                <a:cs typeface="Calibri"/>
              </a:rPr>
              <a:t>الأمراض </a:t>
            </a:r>
            <a:r>
              <a:rPr lang="ar-SA" sz="2000" dirty="0">
                <a:solidFill>
                  <a:srgbClr val="203864"/>
                </a:solidFill>
                <a:cs typeface="Calibri"/>
              </a:rPr>
              <a:t>المنتقلة جنسياً</a:t>
            </a:r>
            <a:endParaRPr lang="ar-SY" sz="2000" dirty="0">
              <a:solidFill>
                <a:srgbClr val="203864"/>
              </a:solidFill>
              <a:cs typeface="Calibri"/>
            </a:endParaRP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تزويجها ب</a:t>
            </a:r>
            <a:r>
              <a:rPr lang="ar-SY" sz="2000" dirty="0">
                <a:solidFill>
                  <a:srgbClr val="203864"/>
                </a:solidFill>
                <a:cs typeface="Calibri"/>
              </a:rPr>
              <a:t>مغتصب</a:t>
            </a:r>
            <a:r>
              <a:rPr lang="ar-SA" sz="2000" dirty="0">
                <a:solidFill>
                  <a:srgbClr val="203864"/>
                </a:solidFill>
                <a:cs typeface="Calibri"/>
              </a:rPr>
              <a:t>ها</a:t>
            </a:r>
            <a:endParaRPr lang="ar-SY" sz="2000" dirty="0">
              <a:solidFill>
                <a:srgbClr val="203864"/>
              </a:solidFill>
              <a:cs typeface="Calibri"/>
            </a:endParaRPr>
          </a:p>
          <a:p>
            <a:pPr marL="355600" marR="5080" indent="-342900" algn="just" rtl="1">
              <a:spcBef>
                <a:spcPts val="300"/>
              </a:spcBef>
              <a:buFont typeface="Arial" panose="020B0604020202020204" pitchFamily="34" charset="0"/>
              <a:buChar char="•"/>
            </a:pPr>
            <a:r>
              <a:rPr lang="ar-SY" sz="2000" dirty="0">
                <a:solidFill>
                  <a:srgbClr val="203864"/>
                </a:solidFill>
                <a:cs typeface="Calibri"/>
              </a:rPr>
              <a:t>الاتجار بالبشر</a:t>
            </a:r>
          </a:p>
          <a:p>
            <a:pPr marL="355600" marR="5080" indent="-342900" algn="just" rtl="1">
              <a:spcBef>
                <a:spcPts val="300"/>
              </a:spcBef>
              <a:buFont typeface="Arial" panose="020B0604020202020204" pitchFamily="34" charset="0"/>
              <a:buChar char="•"/>
            </a:pPr>
            <a:r>
              <a:rPr lang="ar-SA" sz="2000" dirty="0">
                <a:solidFill>
                  <a:srgbClr val="203864"/>
                </a:solidFill>
                <a:cs typeface="Calibri"/>
              </a:rPr>
              <a:t>اختطاف</a:t>
            </a:r>
            <a:r>
              <a:rPr lang="ar-SY" sz="2000" dirty="0">
                <a:solidFill>
                  <a:srgbClr val="203864"/>
                </a:solidFill>
                <a:cs typeface="Calibri"/>
              </a:rPr>
              <a:t> فتاة</a:t>
            </a:r>
            <a:endParaRPr lang="ar-SA" sz="2000" dirty="0">
              <a:solidFill>
                <a:srgbClr val="203864"/>
              </a:solidFill>
              <a:cs typeface="Calibri"/>
            </a:endParaRPr>
          </a:p>
        </p:txBody>
      </p:sp>
      <p:sp>
        <p:nvSpPr>
          <p:cNvPr id="4" name="Rectangle 8">
            <a:extLst>
              <a:ext uri="{FF2B5EF4-FFF2-40B4-BE49-F238E27FC236}">
                <a16:creationId xmlns:a16="http://schemas.microsoft.com/office/drawing/2014/main" id="{A8DA0D02-C3C0-7568-2BCC-C91FDADAEE2B}"/>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الجنسي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object 4">
            <a:extLst>
              <a:ext uri="{FF2B5EF4-FFF2-40B4-BE49-F238E27FC236}">
                <a16:creationId xmlns:a16="http://schemas.microsoft.com/office/drawing/2014/main" id="{F802AF5B-634E-A7EB-7252-A45872D9C0D8}"/>
              </a:ext>
            </a:extLst>
          </p:cNvPr>
          <p:cNvSpPr txBox="1"/>
          <p:nvPr/>
        </p:nvSpPr>
        <p:spPr>
          <a:xfrm>
            <a:off x="4065104" y="2192744"/>
            <a:ext cx="2586748" cy="2293577"/>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قيام </a:t>
            </a:r>
            <a:r>
              <a:rPr lang="ar-SY" sz="2800" dirty="0">
                <a:solidFill>
                  <a:srgbClr val="203864"/>
                </a:solidFill>
                <a:cs typeface="Calibri"/>
              </a:rPr>
              <a:t>أي شخص في أي مكان، بما في ذلك المنزل أو مكان العمل، بغض النظر عن </a:t>
            </a:r>
            <a:r>
              <a:rPr lang="ar-SA" sz="2800" dirty="0">
                <a:solidFill>
                  <a:srgbClr val="203864"/>
                </a:solidFill>
                <a:cs typeface="Calibri"/>
              </a:rPr>
              <a:t>درجة قرابته</a:t>
            </a:r>
            <a:r>
              <a:rPr lang="ar-SY" sz="2800" dirty="0">
                <a:solidFill>
                  <a:srgbClr val="203864"/>
                </a:solidFill>
                <a:cs typeface="Calibri"/>
              </a:rPr>
              <a:t> من الضحية</a:t>
            </a:r>
            <a:r>
              <a:rPr lang="ar-SA" sz="2800" dirty="0">
                <a:solidFill>
                  <a:srgbClr val="203864"/>
                </a:solidFill>
                <a:cs typeface="Calibri"/>
              </a:rPr>
              <a:t> بـ</a:t>
            </a:r>
          </a:p>
        </p:txBody>
      </p:sp>
    </p:spTree>
    <p:extLst>
      <p:ext uri="{BB962C8B-B14F-4D97-AF65-F5344CB8AC3E}">
        <p14:creationId xmlns:p14="http://schemas.microsoft.com/office/powerpoint/2010/main" val="21437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49A547E8-E82E-BB19-5603-75F8D712B8DA}"/>
              </a:ext>
            </a:extLst>
          </p:cNvPr>
          <p:cNvSpPr txBox="1"/>
          <p:nvPr/>
        </p:nvSpPr>
        <p:spPr>
          <a:xfrm>
            <a:off x="7106478" y="2179490"/>
            <a:ext cx="4412223" cy="3678571"/>
          </a:xfrm>
          <a:prstGeom prst="rect">
            <a:avLst/>
          </a:prstGeom>
        </p:spPr>
        <p:txBody>
          <a:bodyPr vert="horz" wrap="square" lIns="0" tIns="137795" rIns="0" bIns="0" rtlCol="0">
            <a:spAutoFit/>
          </a:bodyPr>
          <a:lstStyle/>
          <a:p>
            <a:pPr marL="355600" marR="5080" indent="-342900" algn="just" rtl="1">
              <a:spcBef>
                <a:spcPts val="500"/>
              </a:spcBef>
              <a:buFont typeface="Arial" panose="020B0604020202020204" pitchFamily="34" charset="0"/>
              <a:buChar char="•"/>
            </a:pPr>
            <a:r>
              <a:rPr lang="ar-SY" sz="2000" dirty="0">
                <a:solidFill>
                  <a:srgbClr val="203864"/>
                </a:solidFill>
                <a:cs typeface="Calibri"/>
              </a:rPr>
              <a:t>تقييد إنفاق المرأة</a:t>
            </a:r>
          </a:p>
          <a:p>
            <a:pPr marL="355600" marR="5080" indent="-342900" algn="just" rtl="1">
              <a:spcBef>
                <a:spcPts val="500"/>
              </a:spcBef>
              <a:buFont typeface="Arial" panose="020B0604020202020204" pitchFamily="34" charset="0"/>
              <a:buChar char="•"/>
            </a:pPr>
            <a:r>
              <a:rPr lang="ar-SA" sz="2000" dirty="0">
                <a:solidFill>
                  <a:srgbClr val="203864"/>
                </a:solidFill>
                <a:cs typeface="Calibri"/>
              </a:rPr>
              <a:t>عدم</a:t>
            </a:r>
            <a:r>
              <a:rPr lang="ar-SY" sz="2000" dirty="0">
                <a:solidFill>
                  <a:srgbClr val="203864"/>
                </a:solidFill>
                <a:cs typeface="Calibri"/>
              </a:rPr>
              <a:t> </a:t>
            </a:r>
            <a:r>
              <a:rPr lang="ar-SA" sz="2000" dirty="0">
                <a:solidFill>
                  <a:srgbClr val="203864"/>
                </a:solidFill>
                <a:cs typeface="Calibri"/>
              </a:rPr>
              <a:t>ال</a:t>
            </a:r>
            <a:r>
              <a:rPr lang="ar-SY" sz="2000" dirty="0">
                <a:solidFill>
                  <a:srgbClr val="203864"/>
                </a:solidFill>
                <a:cs typeface="Calibri"/>
              </a:rPr>
              <a:t>سم</a:t>
            </a:r>
            <a:r>
              <a:rPr lang="ar-SA" sz="2000" dirty="0">
                <a:solidFill>
                  <a:srgbClr val="203864"/>
                </a:solidFill>
                <a:cs typeface="Calibri"/>
              </a:rPr>
              <a:t>ا</a:t>
            </a:r>
            <a:r>
              <a:rPr lang="ar-SY" sz="2000" dirty="0">
                <a:solidFill>
                  <a:srgbClr val="203864"/>
                </a:solidFill>
                <a:cs typeface="Calibri"/>
              </a:rPr>
              <a:t>ح له</a:t>
            </a:r>
            <a:r>
              <a:rPr lang="ar-SA" sz="2000" dirty="0">
                <a:solidFill>
                  <a:srgbClr val="203864"/>
                </a:solidFill>
                <a:cs typeface="Calibri"/>
              </a:rPr>
              <a:t>ا</a:t>
            </a:r>
            <a:r>
              <a:rPr lang="ar-SY" sz="2000" dirty="0">
                <a:solidFill>
                  <a:srgbClr val="203864"/>
                </a:solidFill>
                <a:cs typeface="Calibri"/>
              </a:rPr>
              <a:t> بالعمل</a:t>
            </a:r>
          </a:p>
          <a:p>
            <a:pPr marL="355600" marR="5080" indent="-342900" algn="just" rtl="1">
              <a:spcBef>
                <a:spcPts val="500"/>
              </a:spcBef>
              <a:buFont typeface="Arial" panose="020B0604020202020204" pitchFamily="34" charset="0"/>
              <a:buChar char="•"/>
            </a:pPr>
            <a:r>
              <a:rPr lang="ar-SA" sz="2000" dirty="0">
                <a:solidFill>
                  <a:srgbClr val="203864"/>
                </a:solidFill>
                <a:cs typeface="Calibri"/>
              </a:rPr>
              <a:t>إجبارها على العمل</a:t>
            </a:r>
            <a:endParaRPr lang="ar-SY" sz="2000" dirty="0">
              <a:solidFill>
                <a:srgbClr val="203864"/>
              </a:solidFill>
              <a:cs typeface="Calibri"/>
            </a:endParaRPr>
          </a:p>
          <a:p>
            <a:pPr marL="355600" marR="5080" indent="-342900" algn="just" rtl="1">
              <a:spcBef>
                <a:spcPts val="500"/>
              </a:spcBef>
              <a:buFont typeface="Arial" panose="020B0604020202020204" pitchFamily="34" charset="0"/>
              <a:buChar char="•"/>
            </a:pPr>
            <a:r>
              <a:rPr lang="ar-SA" sz="2000" dirty="0">
                <a:solidFill>
                  <a:srgbClr val="203864"/>
                </a:solidFill>
                <a:cs typeface="Calibri"/>
              </a:rPr>
              <a:t>اتخاذ </a:t>
            </a:r>
            <a:r>
              <a:rPr lang="ar-SY" sz="2000" dirty="0">
                <a:solidFill>
                  <a:srgbClr val="203864"/>
                </a:solidFill>
                <a:cs typeface="Calibri"/>
              </a:rPr>
              <a:t>الرج</a:t>
            </a:r>
            <a:r>
              <a:rPr lang="ar-SA" sz="2000" dirty="0">
                <a:solidFill>
                  <a:srgbClr val="203864"/>
                </a:solidFill>
                <a:cs typeface="Calibri"/>
              </a:rPr>
              <a:t>ل </a:t>
            </a:r>
            <a:r>
              <a:rPr lang="ar-SY" sz="2000" dirty="0">
                <a:solidFill>
                  <a:srgbClr val="203864"/>
                </a:solidFill>
                <a:cs typeface="Calibri"/>
              </a:rPr>
              <a:t>القرارات المتعلقة بالشؤون الاقتصادية</a:t>
            </a:r>
            <a:r>
              <a:rPr lang="ar-SA" sz="2000" dirty="0">
                <a:solidFill>
                  <a:srgbClr val="203864"/>
                </a:solidFill>
                <a:cs typeface="Calibri"/>
              </a:rPr>
              <a:t> لوحده</a:t>
            </a:r>
            <a:endParaRPr lang="ar-SY" sz="2000" dirty="0">
              <a:solidFill>
                <a:srgbClr val="203864"/>
              </a:solidFill>
              <a:cs typeface="Calibri"/>
            </a:endParaRPr>
          </a:p>
          <a:p>
            <a:pPr marL="355600" marR="5080" indent="-342900" algn="just" rtl="1">
              <a:spcBef>
                <a:spcPts val="500"/>
              </a:spcBef>
              <a:buFont typeface="Arial" panose="020B0604020202020204" pitchFamily="34" charset="0"/>
              <a:buChar char="•"/>
            </a:pPr>
            <a:r>
              <a:rPr lang="ar-SY" sz="2000" dirty="0">
                <a:solidFill>
                  <a:srgbClr val="203864"/>
                </a:solidFill>
                <a:cs typeface="Calibri"/>
              </a:rPr>
              <a:t>أخذ أموال المرأة</a:t>
            </a:r>
          </a:p>
          <a:p>
            <a:pPr marL="355600" marR="5080" indent="-342900" algn="just" rtl="1">
              <a:spcBef>
                <a:spcPts val="500"/>
              </a:spcBef>
              <a:buFont typeface="Arial" panose="020B0604020202020204" pitchFamily="34" charset="0"/>
              <a:buChar char="•"/>
            </a:pPr>
            <a:r>
              <a:rPr lang="ar-SY" sz="2000" dirty="0">
                <a:solidFill>
                  <a:srgbClr val="203864"/>
                </a:solidFill>
                <a:cs typeface="Calibri"/>
              </a:rPr>
              <a:t>التسبب في طرد المرأة </a:t>
            </a:r>
            <a:r>
              <a:rPr lang="ar-SA" sz="2000" dirty="0">
                <a:solidFill>
                  <a:srgbClr val="203864"/>
                </a:solidFill>
                <a:cs typeface="Calibri"/>
              </a:rPr>
              <a:t>من العمل عبر التسبب ب</a:t>
            </a:r>
            <a:r>
              <a:rPr lang="ar-SY" sz="2000" dirty="0">
                <a:solidFill>
                  <a:srgbClr val="203864"/>
                </a:solidFill>
                <a:cs typeface="Calibri"/>
              </a:rPr>
              <a:t>حادث</a:t>
            </a:r>
            <a:r>
              <a:rPr lang="ar-SA" sz="2000" dirty="0">
                <a:solidFill>
                  <a:srgbClr val="203864"/>
                </a:solidFill>
                <a:cs typeface="Calibri"/>
              </a:rPr>
              <a:t> </a:t>
            </a:r>
            <a:r>
              <a:rPr lang="ar-SY" sz="2000" dirty="0">
                <a:solidFill>
                  <a:srgbClr val="203864"/>
                </a:solidFill>
                <a:cs typeface="Calibri"/>
              </a:rPr>
              <a:t>في مكان العمل</a:t>
            </a:r>
          </a:p>
          <a:p>
            <a:pPr marL="355600" marR="5080" indent="-342900" algn="just" rtl="1">
              <a:spcBef>
                <a:spcPts val="500"/>
              </a:spcBef>
              <a:buFont typeface="Arial" panose="020B0604020202020204" pitchFamily="34" charset="0"/>
              <a:buChar char="•"/>
            </a:pPr>
            <a:r>
              <a:rPr lang="ar-SY" sz="2000" dirty="0">
                <a:solidFill>
                  <a:srgbClr val="203864"/>
                </a:solidFill>
                <a:cs typeface="Calibri"/>
              </a:rPr>
              <a:t>منع الأنشطة التي من شأنها تطوير المهارات التي من شأنها تسهيل حصول المرأة على عمل</a:t>
            </a:r>
            <a:endParaRPr lang="ar-SA" sz="2000" dirty="0">
              <a:solidFill>
                <a:srgbClr val="203864"/>
              </a:solidFill>
              <a:cs typeface="Calibri"/>
            </a:endParaRPr>
          </a:p>
        </p:txBody>
      </p:sp>
      <p:sp>
        <p:nvSpPr>
          <p:cNvPr id="4" name="Rectangle 8">
            <a:extLst>
              <a:ext uri="{FF2B5EF4-FFF2-40B4-BE49-F238E27FC236}">
                <a16:creationId xmlns:a16="http://schemas.microsoft.com/office/drawing/2014/main" id="{4DB51B45-BACE-D4C1-DFB9-B1DC09AA5B4F}"/>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الاقتصادي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object 4">
            <a:extLst>
              <a:ext uri="{FF2B5EF4-FFF2-40B4-BE49-F238E27FC236}">
                <a16:creationId xmlns:a16="http://schemas.microsoft.com/office/drawing/2014/main" id="{0EBB031F-545F-7C5F-E2D9-64A3B855C8E2}"/>
              </a:ext>
            </a:extLst>
          </p:cNvPr>
          <p:cNvSpPr txBox="1"/>
          <p:nvPr/>
        </p:nvSpPr>
        <p:spPr>
          <a:xfrm>
            <a:off x="4065104" y="2192744"/>
            <a:ext cx="2586748" cy="2293577"/>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هو</a:t>
            </a:r>
            <a:r>
              <a:rPr lang="ar-SY" sz="2800" dirty="0">
                <a:solidFill>
                  <a:srgbClr val="203864"/>
                </a:solidFill>
                <a:cs typeface="Calibri"/>
              </a:rPr>
              <a:t> حرمان</a:t>
            </a:r>
            <a:r>
              <a:rPr lang="ar-SA" sz="2800" dirty="0">
                <a:solidFill>
                  <a:srgbClr val="203864"/>
                </a:solidFill>
                <a:cs typeface="Calibri"/>
              </a:rPr>
              <a:t> المرأة</a:t>
            </a:r>
            <a:r>
              <a:rPr lang="ar-SY" sz="2800" dirty="0">
                <a:solidFill>
                  <a:srgbClr val="203864"/>
                </a:solidFill>
                <a:cs typeface="Calibri"/>
              </a:rPr>
              <a:t> من الفرص الاقتصادية التي تحتاج</a:t>
            </a:r>
            <a:r>
              <a:rPr lang="ar-SA" sz="2800" dirty="0">
                <a:solidFill>
                  <a:srgbClr val="203864"/>
                </a:solidFill>
                <a:cs typeface="Calibri"/>
              </a:rPr>
              <a:t> إليها من أجل</a:t>
            </a:r>
            <a:r>
              <a:rPr lang="ar-SY" sz="2800" dirty="0">
                <a:solidFill>
                  <a:srgbClr val="203864"/>
                </a:solidFill>
                <a:cs typeface="Calibri"/>
              </a:rPr>
              <a:t> </a:t>
            </a:r>
            <a:r>
              <a:rPr lang="ar-SA" sz="2800" dirty="0">
                <a:solidFill>
                  <a:srgbClr val="203864"/>
                </a:solidFill>
                <a:cs typeface="Calibri"/>
              </a:rPr>
              <a:t>ا</a:t>
            </a:r>
            <a:r>
              <a:rPr lang="ar-SY" sz="2800" dirty="0">
                <a:solidFill>
                  <a:srgbClr val="203864"/>
                </a:solidFill>
                <a:cs typeface="Calibri"/>
              </a:rPr>
              <a:t>لبقاء على قيد الحياة.</a:t>
            </a:r>
            <a:endParaRPr lang="ar-SA" sz="2800" dirty="0">
              <a:solidFill>
                <a:srgbClr val="203864"/>
              </a:solidFill>
              <a:cs typeface="Calibri"/>
            </a:endParaRPr>
          </a:p>
        </p:txBody>
      </p:sp>
    </p:spTree>
    <p:extLst>
      <p:ext uri="{BB962C8B-B14F-4D97-AF65-F5344CB8AC3E}">
        <p14:creationId xmlns:p14="http://schemas.microsoft.com/office/powerpoint/2010/main" val="306368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12"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3" name="Resim 12">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4"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D08C0E34-000E-9419-A03C-3FC48A0FB5B2}"/>
              </a:ext>
            </a:extLst>
          </p:cNvPr>
          <p:cNvSpPr txBox="1"/>
          <p:nvPr/>
        </p:nvSpPr>
        <p:spPr>
          <a:xfrm>
            <a:off x="7106478" y="2179490"/>
            <a:ext cx="4412223" cy="3109184"/>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الصفع أو رمي شيء ما</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a:t>
            </a:r>
            <a:r>
              <a:rPr lang="ar-SY" sz="2400" dirty="0">
                <a:solidFill>
                  <a:srgbClr val="203864"/>
                </a:solidFill>
                <a:cs typeface="Calibri"/>
              </a:rPr>
              <a:t>دفع أو </a:t>
            </a:r>
            <a:r>
              <a:rPr lang="ar-SA" sz="2400" dirty="0">
                <a:solidFill>
                  <a:srgbClr val="203864"/>
                </a:solidFill>
                <a:cs typeface="Calibri"/>
              </a:rPr>
              <a:t>الهز</a:t>
            </a:r>
            <a:r>
              <a:rPr lang="ar-SY" sz="2400" dirty="0">
                <a:solidFill>
                  <a:srgbClr val="203864"/>
                </a:solidFill>
                <a:cs typeface="Calibri"/>
              </a:rPr>
              <a:t> أو </a:t>
            </a:r>
            <a:r>
              <a:rPr lang="ar-SA" sz="2400" dirty="0">
                <a:solidFill>
                  <a:srgbClr val="203864"/>
                </a:solidFill>
                <a:cs typeface="Calibri"/>
              </a:rPr>
              <a:t>شد</a:t>
            </a:r>
            <a:r>
              <a:rPr lang="ar-SY" sz="2400" dirty="0">
                <a:solidFill>
                  <a:srgbClr val="203864"/>
                </a:solidFill>
                <a:cs typeface="Calibri"/>
              </a:rPr>
              <a:t> الشعر</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اللكم أو الضرب بجسم ما</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الركل أو الجر أو الضرب</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الخنق</a:t>
            </a:r>
            <a:r>
              <a:rPr lang="ar-SY" sz="2400" dirty="0">
                <a:solidFill>
                  <a:srgbClr val="203864"/>
                </a:solidFill>
                <a:cs typeface="Calibri"/>
              </a:rPr>
              <a:t> أو </a:t>
            </a:r>
            <a:r>
              <a:rPr lang="ar-SA" sz="2400" dirty="0">
                <a:solidFill>
                  <a:srgbClr val="203864"/>
                </a:solidFill>
                <a:cs typeface="Calibri"/>
              </a:rPr>
              <a:t>إحراق منطقة ما من جسدها</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التهديد </a:t>
            </a:r>
            <a:r>
              <a:rPr lang="ar-SA" sz="2400" dirty="0">
                <a:solidFill>
                  <a:srgbClr val="203864"/>
                </a:solidFill>
                <a:cs typeface="Calibri"/>
              </a:rPr>
              <a:t>ب</a:t>
            </a:r>
            <a:r>
              <a:rPr lang="ar-SY" sz="2400" dirty="0">
                <a:solidFill>
                  <a:srgbClr val="203864"/>
                </a:solidFill>
                <a:cs typeface="Calibri"/>
              </a:rPr>
              <a:t>أدوات مثل السك</a:t>
            </a:r>
            <a:r>
              <a:rPr lang="ar-SA" sz="2400" dirty="0">
                <a:solidFill>
                  <a:srgbClr val="203864"/>
                </a:solidFill>
                <a:cs typeface="Calibri"/>
              </a:rPr>
              <a:t>ي</a:t>
            </a:r>
            <a:r>
              <a:rPr lang="ar-SY" sz="2400" dirty="0">
                <a:solidFill>
                  <a:srgbClr val="203864"/>
                </a:solidFill>
                <a:cs typeface="Calibri"/>
              </a:rPr>
              <a:t>ن أو ال</a:t>
            </a:r>
            <a:r>
              <a:rPr lang="ar-SA" sz="2400" dirty="0">
                <a:solidFill>
                  <a:srgbClr val="203864"/>
                </a:solidFill>
                <a:cs typeface="Calibri"/>
              </a:rPr>
              <a:t>سلاح أو </a:t>
            </a:r>
            <a:r>
              <a:rPr lang="ar-SY" sz="2400" dirty="0">
                <a:solidFill>
                  <a:srgbClr val="203864"/>
                </a:solidFill>
                <a:cs typeface="Calibri"/>
              </a:rPr>
              <a:t>استخدام</a:t>
            </a:r>
            <a:r>
              <a:rPr lang="ar-SA" sz="2400" dirty="0">
                <a:solidFill>
                  <a:srgbClr val="203864"/>
                </a:solidFill>
                <a:cs typeface="Calibri"/>
              </a:rPr>
              <a:t>ها</a:t>
            </a:r>
          </a:p>
        </p:txBody>
      </p:sp>
      <p:sp>
        <p:nvSpPr>
          <p:cNvPr id="4" name="Rectangle 8">
            <a:extLst>
              <a:ext uri="{FF2B5EF4-FFF2-40B4-BE49-F238E27FC236}">
                <a16:creationId xmlns:a16="http://schemas.microsoft.com/office/drawing/2014/main" id="{FFCDF557-4D2C-5D2F-76E9-99B473420C05}"/>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الجسدي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object 4">
            <a:extLst>
              <a:ext uri="{FF2B5EF4-FFF2-40B4-BE49-F238E27FC236}">
                <a16:creationId xmlns:a16="http://schemas.microsoft.com/office/drawing/2014/main" id="{D2D489A7-3E3D-CD97-9876-7CB5D726E501}"/>
              </a:ext>
            </a:extLst>
          </p:cNvPr>
          <p:cNvSpPr txBox="1"/>
          <p:nvPr/>
        </p:nvSpPr>
        <p:spPr>
          <a:xfrm>
            <a:off x="4065104" y="2192744"/>
            <a:ext cx="2586748" cy="1431802"/>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هو</a:t>
            </a:r>
            <a:r>
              <a:rPr lang="ar-SY" sz="2800" dirty="0">
                <a:solidFill>
                  <a:srgbClr val="203864"/>
                </a:solidFill>
                <a:cs typeface="Calibri"/>
              </a:rPr>
              <a:t> استخدام القوة الغاشمة كأداة للترهيب </a:t>
            </a:r>
            <a:r>
              <a:rPr lang="ar-SA" sz="2800" dirty="0">
                <a:solidFill>
                  <a:srgbClr val="203864"/>
                </a:solidFill>
                <a:cs typeface="Calibri"/>
              </a:rPr>
              <a:t>والكبت</a:t>
            </a:r>
            <a:r>
              <a:rPr lang="ar-SY" sz="2800" dirty="0">
                <a:solidFill>
                  <a:srgbClr val="203864"/>
                </a:solidFill>
                <a:cs typeface="Calibri"/>
              </a:rPr>
              <a:t> والعقاب.</a:t>
            </a:r>
            <a:endParaRPr lang="ar-SA" sz="2800" dirty="0">
              <a:solidFill>
                <a:srgbClr val="203864"/>
              </a:solidFill>
              <a:cs typeface="Calibri"/>
            </a:endParaRPr>
          </a:p>
        </p:txBody>
      </p:sp>
    </p:spTree>
    <p:extLst>
      <p:ext uri="{BB962C8B-B14F-4D97-AF65-F5344CB8AC3E}">
        <p14:creationId xmlns:p14="http://schemas.microsoft.com/office/powerpoint/2010/main" val="101350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A583A781-A3DA-6D71-0A2F-1A50774C4588}"/>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المشاكل الصحية التي قد تنشأ نتيجة للعنف</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DE5998ED-A83E-AD28-7BFA-45117C52E8C5}"/>
              </a:ext>
            </a:extLst>
          </p:cNvPr>
          <p:cNvSpPr txBox="1"/>
          <p:nvPr/>
        </p:nvSpPr>
        <p:spPr>
          <a:xfrm>
            <a:off x="4572000" y="2179490"/>
            <a:ext cx="6946701" cy="3463128"/>
          </a:xfrm>
          <a:prstGeom prst="rect">
            <a:avLst/>
          </a:prstGeom>
        </p:spPr>
        <p:txBody>
          <a:bodyPr vert="horz" wrap="square" lIns="0" tIns="137795" rIns="0" bIns="0" rtlCol="0">
            <a:spAutoFit/>
          </a:bodyPr>
          <a:lstStyle/>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المشاكل الصحية العاطفية التي تصبح مستمرة</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السلوكيات المضرة بالصحة مثل تعاطي الكحول أو المخدرات</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سلوك إيذاء النفس أو وجود أفكار أو خطط حول ذلك أو محاولة الانتحار</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الانتانات المتكررة المنتقلة جنسياً</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الإصابات المتكررة أو غير المفسرة</a:t>
            </a:r>
          </a:p>
        </p:txBody>
      </p:sp>
    </p:spTree>
    <p:extLst>
      <p:ext uri="{BB962C8B-B14F-4D97-AF65-F5344CB8AC3E}">
        <p14:creationId xmlns:p14="http://schemas.microsoft.com/office/powerpoint/2010/main" val="175529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A78D2523-7F78-763E-D9F3-0B9EB72726F3}"/>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المشاكل الصحية التي قد تنشأ نتيجة للعنف</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D4E3BB1F-C330-1AD3-1B7F-18034B57BE37}"/>
              </a:ext>
            </a:extLst>
          </p:cNvPr>
          <p:cNvSpPr txBox="1"/>
          <p:nvPr/>
        </p:nvSpPr>
        <p:spPr>
          <a:xfrm>
            <a:off x="4572000" y="2179490"/>
            <a:ext cx="6946701" cy="3463128"/>
          </a:xfrm>
          <a:prstGeom prst="rect">
            <a:avLst/>
          </a:prstGeom>
        </p:spPr>
        <p:txBody>
          <a:bodyPr vert="horz" wrap="square" lIns="0" tIns="137795" rIns="0" bIns="0" rtlCol="0">
            <a:spAutoFit/>
          </a:bodyPr>
          <a:lstStyle/>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الألم المزمن غير المفسر أو الحالات المزمنة الأخرى</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السلوك التدخلي للزوج أثناء الفحص</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تفويت المرأة لمواعيد الفحص الخاصة بها أو بأطفالها بشكل متكرر</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وجود مشاكل عاطفية أو سلوكية لدى المرأة نفسها أو لدى أطفالها</a:t>
            </a:r>
          </a:p>
          <a:p>
            <a:pPr marL="457200" marR="5080" indent="-457200" algn="just" rtl="1">
              <a:spcBef>
                <a:spcPts val="600"/>
              </a:spcBef>
              <a:buFont typeface="Arial" panose="020B0604020202020204" pitchFamily="34" charset="0"/>
              <a:buChar char="•"/>
            </a:pPr>
            <a:r>
              <a:rPr lang="ar-SA" sz="2800" dirty="0">
                <a:solidFill>
                  <a:srgbClr val="203864"/>
                </a:solidFill>
                <a:cs typeface="Calibri"/>
              </a:rPr>
              <a:t>الحمول غير المرغوب فيها</a:t>
            </a:r>
          </a:p>
        </p:txBody>
      </p:sp>
    </p:spTree>
    <p:extLst>
      <p:ext uri="{BB962C8B-B14F-4D97-AF65-F5344CB8AC3E}">
        <p14:creationId xmlns:p14="http://schemas.microsoft.com/office/powerpoint/2010/main" val="9518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Diagram 3"/>
          <p:cNvGraphicFramePr/>
          <p:nvPr>
            <p:extLst>
              <p:ext uri="{D42A27DB-BD31-4B8C-83A1-F6EECF244321}">
                <p14:modId xmlns:p14="http://schemas.microsoft.com/office/powerpoint/2010/main" val="2918759788"/>
              </p:ext>
            </p:extLst>
          </p:nvPr>
        </p:nvGraphicFramePr>
        <p:xfrm>
          <a:off x="3994014" y="1461760"/>
          <a:ext cx="8013945" cy="425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FEB9F080-4008-1ADB-ACBB-F5339F50C973}"/>
              </a:ext>
            </a:extLst>
          </p:cNvPr>
          <p:cNvSpPr/>
          <p:nvPr/>
        </p:nvSpPr>
        <p:spPr>
          <a:xfrm>
            <a:off x="320843" y="2152263"/>
            <a:ext cx="3197609" cy="317009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المؤسسات التي يمكن الحصول على مساعدتها بخصوص منع العنف ضد المرأة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77949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B6E545CE-7B5A-4574-F2A8-80ADB5D7773A}"/>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عند مشاهدتكم للعنف أو تعرضكم له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243A377A-51A8-F5D2-E9FA-52DCF987EF69}"/>
              </a:ext>
            </a:extLst>
          </p:cNvPr>
          <p:cNvSpPr txBox="1"/>
          <p:nvPr/>
        </p:nvSpPr>
        <p:spPr>
          <a:xfrm>
            <a:off x="4572000" y="2179490"/>
            <a:ext cx="6946701" cy="2262799"/>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3200" dirty="0">
                <a:solidFill>
                  <a:srgbClr val="203864"/>
                </a:solidFill>
                <a:cs typeface="Calibri"/>
              </a:rPr>
              <a:t>يمكنكم طلب المساعدة من الشرطة أو الدرك.</a:t>
            </a: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يمكنكم الاتصال بخط</a:t>
            </a:r>
            <a:r>
              <a:rPr lang="tr-TR" sz="3200" b="1" dirty="0">
                <a:solidFill>
                  <a:srgbClr val="203864"/>
                </a:solidFill>
                <a:cs typeface="Calibri"/>
              </a:rPr>
              <a:t>ALO 183 </a:t>
            </a:r>
            <a:r>
              <a:rPr lang="ar-SA" sz="3200" b="1" dirty="0">
                <a:solidFill>
                  <a:srgbClr val="203864"/>
                </a:solidFill>
                <a:cs typeface="Calibri"/>
              </a:rPr>
              <a:t> </a:t>
            </a:r>
            <a:r>
              <a:rPr lang="ar-SA" sz="3200" dirty="0">
                <a:solidFill>
                  <a:srgbClr val="203864"/>
                </a:solidFill>
                <a:cs typeface="Calibri"/>
              </a:rPr>
              <a:t>التابع لوزارة الأسرة والخدمات الاجتماعية. </a:t>
            </a:r>
            <a:r>
              <a:rPr lang="ar-SA" sz="3200" i="1" dirty="0">
                <a:solidFill>
                  <a:srgbClr val="203864"/>
                </a:solidFill>
                <a:cs typeface="Calibri"/>
              </a:rPr>
              <a:t>(دعم اللغة العربية متاح أيضاً)</a:t>
            </a:r>
          </a:p>
        </p:txBody>
      </p:sp>
    </p:spTree>
    <p:extLst>
      <p:ext uri="{BB962C8B-B14F-4D97-AF65-F5344CB8AC3E}">
        <p14:creationId xmlns:p14="http://schemas.microsoft.com/office/powerpoint/2010/main" val="46486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4A815511-3D90-E0C7-8A04-339CFD0373FB}"/>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عند مشاهدتكم للعنف أو تعرضكم له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ACFF91EC-49C4-596B-AF61-421DD59D4F03}"/>
              </a:ext>
            </a:extLst>
          </p:cNvPr>
          <p:cNvSpPr txBox="1"/>
          <p:nvPr/>
        </p:nvSpPr>
        <p:spPr>
          <a:xfrm>
            <a:off x="4572000" y="2179490"/>
            <a:ext cx="6946701" cy="3309239"/>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800" dirty="0">
                <a:solidFill>
                  <a:srgbClr val="203864"/>
                </a:solidFill>
                <a:cs typeface="Calibri"/>
              </a:rPr>
              <a:t>إن كنتم بحاجة إلى رعاية صحية نتيجة للعنف، فإنه بإمكانكم مراجعة أقسام الإسعاف في المشافي.</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عندما تصرحون بأنكم قد تعرضتم للعنف وعندما تحتاجون إلى خدمات دعم من مؤسسات مختلفة (مثل مركز منع ومتابعة العنف (</a:t>
            </a:r>
            <a:r>
              <a:rPr lang="tr-TR" sz="2800" dirty="0">
                <a:solidFill>
                  <a:srgbClr val="203864"/>
                </a:solidFill>
                <a:cs typeface="Calibri"/>
              </a:rPr>
              <a:t>ŞÖNİM</a:t>
            </a:r>
            <a:r>
              <a:rPr lang="ar-SA" sz="2800" dirty="0">
                <a:solidFill>
                  <a:srgbClr val="203864"/>
                </a:solidFill>
                <a:cs typeface="Calibri"/>
              </a:rPr>
              <a:t>)</a:t>
            </a:r>
            <a:r>
              <a:rPr lang="tr-TR" sz="2800" dirty="0">
                <a:solidFill>
                  <a:srgbClr val="203864"/>
                </a:solidFill>
                <a:cs typeface="Calibri"/>
              </a:rPr>
              <a:t>،</a:t>
            </a:r>
            <a:r>
              <a:rPr lang="ar-SA" sz="2800" dirty="0">
                <a:solidFill>
                  <a:srgbClr val="203864"/>
                </a:solidFill>
                <a:cs typeface="Calibri"/>
              </a:rPr>
              <a:t> قوات إنفاذ القانون، الادعاء العام) فإنه سيتم توجيهكم من في المشافي.</a:t>
            </a:r>
          </a:p>
        </p:txBody>
      </p:sp>
    </p:spTree>
    <p:extLst>
      <p:ext uri="{BB962C8B-B14F-4D97-AF65-F5344CB8AC3E}">
        <p14:creationId xmlns:p14="http://schemas.microsoft.com/office/powerpoint/2010/main" val="598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Y" sz="4000" b="1" kern="0" noProof="0" dirty="0">
                <a:solidFill>
                  <a:schemeClr val="bg1"/>
                </a:solidFill>
                <a:latin typeface="Calibri"/>
                <a:ea typeface="+mj-ea"/>
                <a:cs typeface="Calibri"/>
              </a:rPr>
              <a:t>الغاية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1770356"/>
          </a:xfrm>
          <a:prstGeom prst="rect">
            <a:avLst/>
          </a:prstGeom>
        </p:spPr>
        <p:txBody>
          <a:bodyPr vert="horz" wrap="square" lIns="0" tIns="137795" rIns="0" bIns="0" rtlCol="0">
            <a:spAutoFit/>
          </a:bodyPr>
          <a:lstStyle/>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اكتساب المشاركين المعلومات حول موضوع منع العنف ضد المرأة</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معرفتهم آليات المراجعة</a:t>
            </a:r>
          </a:p>
        </p:txBody>
      </p:sp>
    </p:spTree>
    <p:extLst>
      <p:ext uri="{BB962C8B-B14F-4D97-AF65-F5344CB8AC3E}">
        <p14:creationId xmlns:p14="http://schemas.microsoft.com/office/powerpoint/2010/main" val="14056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A1A8B62C-7813-4826-CF6B-05F2DA350113}"/>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عند مشاهدتكم للعنف أو تعرضكم له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B3A59526-5CF3-D3F2-19CE-462065535D60}"/>
              </a:ext>
            </a:extLst>
          </p:cNvPr>
          <p:cNvSpPr txBox="1"/>
          <p:nvPr/>
        </p:nvSpPr>
        <p:spPr>
          <a:xfrm>
            <a:off x="4572000" y="2179490"/>
            <a:ext cx="6946701" cy="2878352"/>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400" dirty="0">
                <a:solidFill>
                  <a:srgbClr val="203864"/>
                </a:solidFill>
                <a:cs typeface="Calibri"/>
              </a:rPr>
              <a:t>في حال مراجعتكم لمراكز منع ومتابعة العنف (</a:t>
            </a:r>
            <a:r>
              <a:rPr lang="tr-TR" sz="2400" dirty="0">
                <a:solidFill>
                  <a:srgbClr val="203864"/>
                </a:solidFill>
                <a:cs typeface="Calibri"/>
              </a:rPr>
              <a:t>ŞÖNİM</a:t>
            </a:r>
            <a:r>
              <a:rPr lang="ar-SA" sz="2400" dirty="0">
                <a:solidFill>
                  <a:srgbClr val="203864"/>
                </a:solidFill>
                <a:cs typeface="Calibri"/>
              </a:rPr>
              <a:t>) التابعة لوزارة الأسرة والخدمات الاجتماعية الموجودة في كل ولاية، فإنه يتم تزويدك أنت وأطفالك في حال كان لديك أطفال بدعم للسكن والمساعدة القانونية وبمقدار معين من الدعم المادي.</a:t>
            </a:r>
          </a:p>
          <a:p>
            <a:pPr marL="457200" marR="5080" indent="-457200" algn="just" rtl="1">
              <a:spcBef>
                <a:spcPts val="1200"/>
              </a:spcBef>
              <a:buFont typeface="Arial" panose="020B0604020202020204" pitchFamily="34" charset="0"/>
              <a:buChar char="•"/>
            </a:pPr>
            <a:r>
              <a:rPr lang="ar-SA" sz="2400" dirty="0">
                <a:solidFill>
                  <a:srgbClr val="203864"/>
                </a:solidFill>
                <a:cs typeface="Calibri"/>
              </a:rPr>
              <a:t>يتم في هذه المراكز التي يمكن البقاء لفترة معينة من الوقت تقديم المساعدة اللازمة للنساء من أجل توفير الفرص لهن للاستمرار بحياتهن (مثل العثور على وظيفة والعثور على منزل).</a:t>
            </a:r>
          </a:p>
        </p:txBody>
      </p:sp>
    </p:spTree>
    <p:extLst>
      <p:ext uri="{BB962C8B-B14F-4D97-AF65-F5344CB8AC3E}">
        <p14:creationId xmlns:p14="http://schemas.microsoft.com/office/powerpoint/2010/main" val="68579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9413BD8B-39D4-94AD-5CD6-544D010FD5CE}"/>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عند مشاهدتكم للعنف أو تعرضكم له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6D940AD2-7228-EF0C-87A7-0CC925ECF149}"/>
              </a:ext>
            </a:extLst>
          </p:cNvPr>
          <p:cNvSpPr txBox="1"/>
          <p:nvPr/>
        </p:nvSpPr>
        <p:spPr>
          <a:xfrm>
            <a:off x="4572000" y="2179490"/>
            <a:ext cx="6946701" cy="2262799"/>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3200" dirty="0">
                <a:solidFill>
                  <a:srgbClr val="203864"/>
                </a:solidFill>
                <a:cs typeface="Calibri"/>
              </a:rPr>
              <a:t>يتم تقديم دعم قانوني مجاني للنساء ضحايا العنف في نقابات المحامين بكل ولاية.</a:t>
            </a: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يمكن تقديم خدمات مثل الدعم القانوني أو الإقامة من قبل منظمات المجتمع المدني.</a:t>
            </a:r>
          </a:p>
        </p:txBody>
      </p:sp>
    </p:spTree>
    <p:extLst>
      <p:ext uri="{BB962C8B-B14F-4D97-AF65-F5344CB8AC3E}">
        <p14:creationId xmlns:p14="http://schemas.microsoft.com/office/powerpoint/2010/main" val="183218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10"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1" name="Resim 10">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0999"/>
            <a:ext cx="1188230" cy="201892"/>
          </a:xfrm>
          <a:prstGeom prst="rect">
            <a:avLst/>
          </a:prstGeom>
        </p:spPr>
      </p:pic>
      <p:sp>
        <p:nvSpPr>
          <p:cNvPr id="12" name="Dikdörtgen: Köşeleri Yuvarlatılmış 9">
            <a:extLst>
              <a:ext uri="{FF2B5EF4-FFF2-40B4-BE49-F238E27FC236}">
                <a16:creationId xmlns:a16="http://schemas.microsoft.com/office/drawing/2014/main" id="{174B8EE8-2542-4CD3-B21D-97022E8E6634}"/>
              </a:ext>
            </a:extLst>
          </p:cNvPr>
          <p:cNvSpPr/>
          <p:nvPr/>
        </p:nvSpPr>
        <p:spPr>
          <a:xfrm>
            <a:off x="1840590" y="5817703"/>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2B653893-C427-924C-D486-E6E6A29B9721}"/>
              </a:ext>
            </a:extLst>
          </p:cNvPr>
          <p:cNvSpPr txBox="1"/>
          <p:nvPr/>
        </p:nvSpPr>
        <p:spPr>
          <a:xfrm>
            <a:off x="1261582" y="2179490"/>
            <a:ext cx="10257120" cy="3340017"/>
          </a:xfrm>
          <a:prstGeom prst="rect">
            <a:avLst/>
          </a:prstGeom>
        </p:spPr>
        <p:txBody>
          <a:bodyPr vert="horz" wrap="square" lIns="0" tIns="137795" rIns="0" bIns="0" rtlCol="0">
            <a:spAutoFit/>
          </a:bodyPr>
          <a:lstStyle/>
          <a:p>
            <a:pPr marL="457200" marR="5080" indent="-457200" algn="just" rtl="1">
              <a:spcBef>
                <a:spcPts val="1200"/>
              </a:spcBef>
              <a:buFont typeface="Wingdings" panose="05000000000000000000" pitchFamily="2" charset="2"/>
              <a:buChar char="q"/>
            </a:pPr>
            <a:r>
              <a:rPr lang="ar-SA" sz="2400" dirty="0">
                <a:solidFill>
                  <a:srgbClr val="4472C4"/>
                </a:solidFill>
                <a:cs typeface="Calibri"/>
              </a:rPr>
              <a:t>إن منع المرأة من مقابلة أسرتها أو أصدقائها بعد الزواج ليس عنفاً.</a:t>
            </a:r>
          </a:p>
          <a:p>
            <a:pPr marL="457200" marR="5080" indent="-457200" algn="just" rtl="1">
              <a:spcBef>
                <a:spcPts val="1200"/>
              </a:spcBef>
              <a:buFont typeface="Wingdings" panose="05000000000000000000" pitchFamily="2" charset="2"/>
              <a:buChar char="q"/>
            </a:pPr>
            <a:r>
              <a:rPr lang="ar-SA" sz="2400" dirty="0">
                <a:solidFill>
                  <a:srgbClr val="4472C4"/>
                </a:solidFill>
                <a:cs typeface="Calibri"/>
              </a:rPr>
              <a:t>يُعد نشر صور ذات محتوى جنسي أو استخدام تعابير ذات محتوى جنسي عبر وسائل التواصل الاجتماعي عنفاً جنسياً.</a:t>
            </a:r>
          </a:p>
          <a:p>
            <a:pPr marL="457200" marR="5080" indent="-457200" algn="just" rtl="1">
              <a:spcBef>
                <a:spcPts val="1200"/>
              </a:spcBef>
              <a:buFont typeface="Wingdings" panose="05000000000000000000" pitchFamily="2" charset="2"/>
              <a:buChar char="q"/>
            </a:pPr>
            <a:r>
              <a:rPr lang="ar-SA" sz="2400" dirty="0">
                <a:solidFill>
                  <a:srgbClr val="4472C4"/>
                </a:solidFill>
                <a:cs typeface="Calibri"/>
              </a:rPr>
              <a:t>إن مصادرة الزوج لبطاقة راتب المرأة لا يعتبر عنفاً اقتصادياً.</a:t>
            </a:r>
          </a:p>
          <a:p>
            <a:pPr marL="457200" marR="5080" indent="-457200" algn="just" rtl="1">
              <a:spcBef>
                <a:spcPts val="1200"/>
              </a:spcBef>
              <a:buFont typeface="Wingdings" panose="05000000000000000000" pitchFamily="2" charset="2"/>
              <a:buChar char="q"/>
            </a:pPr>
            <a:r>
              <a:rPr lang="ar-SA" sz="2400" dirty="0">
                <a:solidFill>
                  <a:srgbClr val="4472C4"/>
                </a:solidFill>
                <a:cs typeface="Calibri"/>
              </a:rPr>
              <a:t>يتم في مراكز منع ومتابعة العنف </a:t>
            </a:r>
            <a:r>
              <a:rPr lang="tr-TR" sz="2400" dirty="0">
                <a:solidFill>
                  <a:srgbClr val="4472C4"/>
                </a:solidFill>
                <a:cs typeface="Calibri"/>
              </a:rPr>
              <a:t>ŞÖNİM</a:t>
            </a:r>
            <a:r>
              <a:rPr lang="ar-SA" sz="2400" dirty="0">
                <a:solidFill>
                  <a:srgbClr val="4472C4"/>
                </a:solidFill>
                <a:cs typeface="Calibri"/>
              </a:rPr>
              <a:t> تقديم الخدمات للنساء ضحايا العنف فقط ولا تقدم لأطفالهن.</a:t>
            </a:r>
          </a:p>
          <a:p>
            <a:pPr marL="457200" marR="5080" indent="-457200" algn="just" rtl="1">
              <a:spcBef>
                <a:spcPts val="1200"/>
              </a:spcBef>
              <a:buFont typeface="Wingdings" panose="05000000000000000000" pitchFamily="2" charset="2"/>
              <a:buChar char="q"/>
            </a:pPr>
            <a:r>
              <a:rPr lang="ar-SA" sz="2400" dirty="0">
                <a:solidFill>
                  <a:srgbClr val="4472C4"/>
                </a:solidFill>
                <a:cs typeface="Calibri"/>
              </a:rPr>
              <a:t>تقدم نقابات المحامين دعماً مجانياً للنساء ضحايا العنف اللواتي يحتجن إلى دعم قانوني.</a:t>
            </a:r>
          </a:p>
        </p:txBody>
      </p:sp>
    </p:spTree>
    <p:extLst>
      <p:ext uri="{BB962C8B-B14F-4D97-AF65-F5344CB8AC3E}">
        <p14:creationId xmlns:p14="http://schemas.microsoft.com/office/powerpoint/2010/main" val="17214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BDD068F4-BA19-559E-3626-956421C389F0}"/>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المكتسبات</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C01AAA55-6F34-DEA8-3A56-B2ABBF004F2D}"/>
              </a:ext>
            </a:extLst>
          </p:cNvPr>
          <p:cNvSpPr txBox="1"/>
          <p:nvPr/>
        </p:nvSpPr>
        <p:spPr>
          <a:xfrm>
            <a:off x="4572000" y="2179490"/>
            <a:ext cx="6946701" cy="3063018"/>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يجب على المشارك في نهاية هذه الجلسة أن يكون قادراً على؛</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تعريف العنف</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سرد أنواعه</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شرح ما يمكن القيام به</a:t>
            </a:r>
          </a:p>
        </p:txBody>
      </p:sp>
    </p:spTree>
    <p:extLst>
      <p:ext uri="{BB962C8B-B14F-4D97-AF65-F5344CB8AC3E}">
        <p14:creationId xmlns:p14="http://schemas.microsoft.com/office/powerpoint/2010/main" val="102156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73A374A6-E8B7-BA64-E305-689E7540AAD6}"/>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العنف المنزلي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0DFC974E-2C4F-8B56-C8BE-52D9DDAF708B}"/>
              </a:ext>
            </a:extLst>
          </p:cNvPr>
          <p:cNvSpPr txBox="1"/>
          <p:nvPr/>
        </p:nvSpPr>
        <p:spPr>
          <a:xfrm>
            <a:off x="4572000" y="2179490"/>
            <a:ext cx="6946701" cy="2108911"/>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جميع أنواع العنف </a:t>
            </a:r>
            <a:r>
              <a:rPr lang="ar-SA" sz="3200" b="1" dirty="0">
                <a:solidFill>
                  <a:srgbClr val="203864"/>
                </a:solidFill>
                <a:cs typeface="Calibri"/>
              </a:rPr>
              <a:t>الجسدي والجنسي والنفسي والاقتصادي </a:t>
            </a:r>
            <a:r>
              <a:rPr lang="ar-SA" sz="3200" dirty="0">
                <a:solidFill>
                  <a:srgbClr val="203864"/>
                </a:solidFill>
                <a:cs typeface="Calibri"/>
              </a:rPr>
              <a:t>الذي يحدث بين ضحية العنف ومرتكب العنف ضمن الأسرة أو المنزل أو بين أفراد الأسرة الآخرين حتى وإن لم يتشاركا المنزل نفسه.</a:t>
            </a:r>
          </a:p>
        </p:txBody>
      </p:sp>
    </p:spTree>
    <p:extLst>
      <p:ext uri="{BB962C8B-B14F-4D97-AF65-F5344CB8AC3E}">
        <p14:creationId xmlns:p14="http://schemas.microsoft.com/office/powerpoint/2010/main" val="225842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CD5B19AD-EE67-D2EA-5D60-0E9FD35FB624}"/>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العنف ضد المرأة</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94100441-9151-D603-FE9A-CF0C85BDCC1A}"/>
              </a:ext>
            </a:extLst>
          </p:cNvPr>
          <p:cNvSpPr txBox="1"/>
          <p:nvPr/>
        </p:nvSpPr>
        <p:spPr>
          <a:xfrm>
            <a:off x="4572000" y="2179490"/>
            <a:ext cx="6946701" cy="2601353"/>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جميع أنواع المواقف والسلوكيات التي يتم تطبيقها على النساء لمجرد كونهن نساء أو التي تؤثر على المرأة وتتسبب في انتهاك الحقوق الإنسانية للمرأة من خلال </a:t>
            </a:r>
            <a:r>
              <a:rPr lang="ar-SA" sz="3200" b="1" dirty="0">
                <a:solidFill>
                  <a:srgbClr val="203864"/>
                </a:solidFill>
                <a:cs typeface="Calibri"/>
              </a:rPr>
              <a:t>التمييز القائم على الجنس </a:t>
            </a:r>
            <a:r>
              <a:rPr lang="ar-SA" sz="3200" dirty="0">
                <a:solidFill>
                  <a:srgbClr val="203864"/>
                </a:solidFill>
                <a:cs typeface="Calibri"/>
              </a:rPr>
              <a:t>ويتم تعريفها على أنها عنف في القوانين.</a:t>
            </a:r>
          </a:p>
        </p:txBody>
      </p:sp>
    </p:spTree>
    <p:extLst>
      <p:ext uri="{BB962C8B-B14F-4D97-AF65-F5344CB8AC3E}">
        <p14:creationId xmlns:p14="http://schemas.microsoft.com/office/powerpoint/2010/main" val="74638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1393"/>
          </a:xfrm>
          <a:prstGeom prst="rect">
            <a:avLst/>
          </a:prstGeom>
        </p:spPr>
      </p:pic>
      <p:sp>
        <p:nvSpPr>
          <p:cNvPr id="9"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104FC2FF-C780-43B2-3EEB-A5334B96C1AC}"/>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أنواع العنف</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98BEA5EC-CC40-F672-03AA-187F1C0D719E}"/>
              </a:ext>
            </a:extLst>
          </p:cNvPr>
          <p:cNvSpPr txBox="1"/>
          <p:nvPr/>
        </p:nvSpPr>
        <p:spPr>
          <a:xfrm>
            <a:off x="4572000" y="2179490"/>
            <a:ext cx="6946701" cy="2570575"/>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3200" dirty="0">
                <a:solidFill>
                  <a:srgbClr val="203864"/>
                </a:solidFill>
                <a:cs typeface="Calibri"/>
              </a:rPr>
              <a:t>العنف النفسي</a:t>
            </a: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العنف الجنسي</a:t>
            </a: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العنف الاقتصادي</a:t>
            </a: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العنف الجسدي</a:t>
            </a:r>
          </a:p>
        </p:txBody>
      </p:sp>
    </p:spTree>
    <p:extLst>
      <p:ext uri="{BB962C8B-B14F-4D97-AF65-F5344CB8AC3E}">
        <p14:creationId xmlns:p14="http://schemas.microsoft.com/office/powerpoint/2010/main" val="7694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6565BB70-EA58-0189-32E1-B585176B1110}"/>
              </a:ext>
            </a:extLst>
          </p:cNvPr>
          <p:cNvSpPr txBox="1"/>
          <p:nvPr/>
        </p:nvSpPr>
        <p:spPr>
          <a:xfrm>
            <a:off x="7106478" y="2179490"/>
            <a:ext cx="4412223" cy="2293577"/>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a:t>
            </a:r>
            <a:r>
              <a:rPr lang="ar-SY" sz="2400" dirty="0">
                <a:solidFill>
                  <a:srgbClr val="203864"/>
                </a:solidFill>
                <a:cs typeface="Calibri"/>
              </a:rPr>
              <a:t>إهانة</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إلقاء اللوم</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دفعها للشعور بأنها قد أصيبت بالجنون </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إطلاق لقب</a:t>
            </a:r>
            <a:endParaRPr lang="ar-SY"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الاحتقار</a:t>
            </a:r>
          </a:p>
        </p:txBody>
      </p:sp>
      <p:sp>
        <p:nvSpPr>
          <p:cNvPr id="4" name="Rectangle 8">
            <a:extLst>
              <a:ext uri="{FF2B5EF4-FFF2-40B4-BE49-F238E27FC236}">
                <a16:creationId xmlns:a16="http://schemas.microsoft.com/office/drawing/2014/main" id="{945365C2-4883-DEE9-A296-582331744AFA}"/>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النفسي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object 4">
            <a:extLst>
              <a:ext uri="{FF2B5EF4-FFF2-40B4-BE49-F238E27FC236}">
                <a16:creationId xmlns:a16="http://schemas.microsoft.com/office/drawing/2014/main" id="{30207E05-7EA7-EE74-6D69-33CAF384AABB}"/>
              </a:ext>
            </a:extLst>
          </p:cNvPr>
          <p:cNvSpPr txBox="1"/>
          <p:nvPr/>
        </p:nvSpPr>
        <p:spPr>
          <a:xfrm>
            <a:off x="4065104" y="2192744"/>
            <a:ext cx="2586748" cy="1000915"/>
          </a:xfrm>
          <a:prstGeom prst="rect">
            <a:avLst/>
          </a:prstGeom>
        </p:spPr>
        <p:txBody>
          <a:bodyPr vert="horz" wrap="square" lIns="0" tIns="137795" rIns="0" bIns="0" rtlCol="0">
            <a:spAutoFit/>
          </a:bodyPr>
          <a:lstStyle/>
          <a:p>
            <a:pPr marL="12700" marR="5080" algn="r" rtl="1">
              <a:spcBef>
                <a:spcPts val="600"/>
              </a:spcBef>
            </a:pPr>
            <a:r>
              <a:rPr lang="ar-SA" sz="2800" dirty="0">
                <a:solidFill>
                  <a:srgbClr val="203864"/>
                </a:solidFill>
                <a:cs typeface="Calibri"/>
              </a:rPr>
              <a:t>عبر الاستغلال العاطفي</a:t>
            </a:r>
          </a:p>
        </p:txBody>
      </p:sp>
    </p:spTree>
    <p:extLst>
      <p:ext uri="{BB962C8B-B14F-4D97-AF65-F5344CB8AC3E}">
        <p14:creationId xmlns:p14="http://schemas.microsoft.com/office/powerpoint/2010/main" val="201426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ED305CAD-5029-82EB-5EEC-7D6E29CD4574}"/>
              </a:ext>
            </a:extLst>
          </p:cNvPr>
          <p:cNvSpPr txBox="1"/>
          <p:nvPr/>
        </p:nvSpPr>
        <p:spPr>
          <a:xfrm>
            <a:off x="7106478" y="2179490"/>
            <a:ext cx="4412223" cy="1847301"/>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التهديد</a:t>
            </a:r>
            <a:r>
              <a:rPr lang="ar-SY" sz="2400" dirty="0">
                <a:solidFill>
                  <a:srgbClr val="203864"/>
                </a:solidFill>
                <a:cs typeface="Calibri"/>
              </a:rPr>
              <a:t> </a:t>
            </a:r>
            <a:r>
              <a:rPr lang="ar-SA" sz="2400" dirty="0">
                <a:solidFill>
                  <a:srgbClr val="203864"/>
                </a:solidFill>
                <a:cs typeface="Calibri"/>
              </a:rPr>
              <a:t>عبر </a:t>
            </a:r>
            <a:r>
              <a:rPr lang="ar-SY" sz="2400" dirty="0">
                <a:solidFill>
                  <a:srgbClr val="203864"/>
                </a:solidFill>
                <a:cs typeface="Calibri"/>
              </a:rPr>
              <a:t>الإيماءات أو الأفعال</a:t>
            </a:r>
            <a:endParaRPr lang="ar-SA"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تمزيق ا</a:t>
            </a:r>
            <a:r>
              <a:rPr lang="ar-SY" sz="2400" dirty="0">
                <a:solidFill>
                  <a:srgbClr val="203864"/>
                </a:solidFill>
                <a:cs typeface="Calibri"/>
              </a:rPr>
              <a:t>لأشياء</a:t>
            </a:r>
            <a:r>
              <a:rPr lang="ar-SA" sz="2400" dirty="0">
                <a:solidFill>
                  <a:srgbClr val="203864"/>
                </a:solidFill>
                <a:cs typeface="Calibri"/>
              </a:rPr>
              <a:t> أو تحطيمها</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تعذيب الحيوانات</a:t>
            </a:r>
            <a:endParaRPr lang="ar-SA"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إشهار</a:t>
            </a:r>
            <a:r>
              <a:rPr lang="ar-SY" sz="2400" dirty="0">
                <a:solidFill>
                  <a:srgbClr val="203864"/>
                </a:solidFill>
                <a:cs typeface="Calibri"/>
              </a:rPr>
              <a:t> ال</a:t>
            </a:r>
            <a:r>
              <a:rPr lang="ar-SA" sz="2400" dirty="0">
                <a:solidFill>
                  <a:srgbClr val="203864"/>
                </a:solidFill>
                <a:cs typeface="Calibri"/>
              </a:rPr>
              <a:t>سلاح</a:t>
            </a:r>
          </a:p>
        </p:txBody>
      </p:sp>
      <p:sp>
        <p:nvSpPr>
          <p:cNvPr id="5" name="object 4">
            <a:extLst>
              <a:ext uri="{FF2B5EF4-FFF2-40B4-BE49-F238E27FC236}">
                <a16:creationId xmlns:a16="http://schemas.microsoft.com/office/drawing/2014/main" id="{8D9F9454-C3B6-FEB5-F9CC-AED34033A9F5}"/>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عبر التهديد</a:t>
            </a:r>
          </a:p>
        </p:txBody>
      </p:sp>
      <p:sp>
        <p:nvSpPr>
          <p:cNvPr id="12" name="Rectangle 8">
            <a:extLst>
              <a:ext uri="{FF2B5EF4-FFF2-40B4-BE49-F238E27FC236}">
                <a16:creationId xmlns:a16="http://schemas.microsoft.com/office/drawing/2014/main" id="{58B7F19B-7C55-E89D-106B-2978261AC554}"/>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النفسي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94712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559CF62E-39FA-4B4C-81F0-83DFC757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8"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object 4">
            <a:extLst>
              <a:ext uri="{FF2B5EF4-FFF2-40B4-BE49-F238E27FC236}">
                <a16:creationId xmlns:a16="http://schemas.microsoft.com/office/drawing/2014/main" id="{1B3C186E-6AB0-3713-3AF9-2E4BD16761DD}"/>
              </a:ext>
            </a:extLst>
          </p:cNvPr>
          <p:cNvSpPr txBox="1"/>
          <p:nvPr/>
        </p:nvSpPr>
        <p:spPr>
          <a:xfrm>
            <a:off x="7106478" y="2179490"/>
            <a:ext cx="4412223" cy="2293577"/>
          </a:xfrm>
          <a:prstGeom prst="rect">
            <a:avLst/>
          </a:prstGeom>
        </p:spPr>
        <p:txBody>
          <a:bodyPr vert="horz" wrap="square" lIns="0" tIns="137795" rIns="0" bIns="0" rtlCol="0">
            <a:spAutoFit/>
          </a:bodyPr>
          <a:lstStyle/>
          <a:p>
            <a:pPr marL="355600" marR="5080" indent="-342900" algn="just" rtl="1">
              <a:spcBef>
                <a:spcPts val="600"/>
              </a:spcBef>
              <a:buFont typeface="Arial" panose="020B0604020202020204" pitchFamily="34" charset="0"/>
              <a:buChar char="•"/>
            </a:pPr>
            <a:r>
              <a:rPr lang="ar-SA" sz="2400" dirty="0">
                <a:solidFill>
                  <a:srgbClr val="203864"/>
                </a:solidFill>
                <a:cs typeface="Calibri"/>
              </a:rPr>
              <a:t>دفعها</a:t>
            </a:r>
            <a:r>
              <a:rPr lang="ar-SY" sz="2400" dirty="0">
                <a:solidFill>
                  <a:srgbClr val="203864"/>
                </a:solidFill>
                <a:cs typeface="Calibri"/>
              </a:rPr>
              <a:t> </a:t>
            </a:r>
            <a:r>
              <a:rPr lang="ar-SA" sz="2400" dirty="0">
                <a:solidFill>
                  <a:srgbClr val="203864"/>
                </a:solidFill>
                <a:cs typeface="Calibri"/>
              </a:rPr>
              <a:t>لل</a:t>
            </a:r>
            <a:r>
              <a:rPr lang="ar-SY" sz="2400" dirty="0">
                <a:solidFill>
                  <a:srgbClr val="203864"/>
                </a:solidFill>
                <a:cs typeface="Calibri"/>
              </a:rPr>
              <a:t>شع</a:t>
            </a:r>
            <a:r>
              <a:rPr lang="ar-SA" sz="2400" dirty="0">
                <a:solidFill>
                  <a:srgbClr val="203864"/>
                </a:solidFill>
                <a:cs typeface="Calibri"/>
              </a:rPr>
              <a:t>و</a:t>
            </a:r>
            <a:r>
              <a:rPr lang="ar-SY" sz="2400" dirty="0">
                <a:solidFill>
                  <a:srgbClr val="203864"/>
                </a:solidFill>
                <a:cs typeface="Calibri"/>
              </a:rPr>
              <a:t>ر بالذنب ت</a:t>
            </a:r>
            <a:r>
              <a:rPr lang="ar-SA" sz="2400" dirty="0">
                <a:solidFill>
                  <a:srgbClr val="203864"/>
                </a:solidFill>
                <a:cs typeface="Calibri"/>
              </a:rPr>
              <a:t>جاه </a:t>
            </a:r>
            <a:r>
              <a:rPr lang="ar-SY" sz="2400" dirty="0">
                <a:solidFill>
                  <a:srgbClr val="203864"/>
                </a:solidFill>
                <a:cs typeface="Calibri"/>
              </a:rPr>
              <a:t>الأطفال</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استخدام الأطفال لنقل الرسائل</a:t>
            </a:r>
          </a:p>
          <a:p>
            <a:pPr marL="355600" marR="5080" indent="-342900" algn="just" rtl="1">
              <a:spcBef>
                <a:spcPts val="600"/>
              </a:spcBef>
              <a:buFont typeface="Arial" panose="020B0604020202020204" pitchFamily="34" charset="0"/>
              <a:buChar char="•"/>
            </a:pPr>
            <a:r>
              <a:rPr lang="ar-SA" sz="2400" dirty="0">
                <a:solidFill>
                  <a:srgbClr val="203864"/>
                </a:solidFill>
                <a:cs typeface="Calibri"/>
              </a:rPr>
              <a:t>التنفيس عن غضبه عبر</a:t>
            </a:r>
            <a:r>
              <a:rPr lang="ar-SY" sz="2400" dirty="0">
                <a:solidFill>
                  <a:srgbClr val="203864"/>
                </a:solidFill>
                <a:cs typeface="Calibri"/>
              </a:rPr>
              <a:t> الأطفال</a:t>
            </a: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جعل الأطفال ورقة مساومة</a:t>
            </a:r>
            <a:endParaRPr lang="ar-SA" sz="2400" dirty="0">
              <a:solidFill>
                <a:srgbClr val="203864"/>
              </a:solidFill>
              <a:cs typeface="Calibri"/>
            </a:endParaRPr>
          </a:p>
          <a:p>
            <a:pPr marL="355600" marR="5080" indent="-342900" algn="just" rtl="1">
              <a:spcBef>
                <a:spcPts val="600"/>
              </a:spcBef>
              <a:buFont typeface="Arial" panose="020B0604020202020204" pitchFamily="34" charset="0"/>
              <a:buChar char="•"/>
            </a:pPr>
            <a:r>
              <a:rPr lang="ar-SY" sz="2400" dirty="0">
                <a:solidFill>
                  <a:srgbClr val="203864"/>
                </a:solidFill>
                <a:cs typeface="Calibri"/>
              </a:rPr>
              <a:t>التهديد ب</a:t>
            </a:r>
            <a:r>
              <a:rPr lang="ar-SA" sz="2400" dirty="0">
                <a:solidFill>
                  <a:srgbClr val="203864"/>
                </a:solidFill>
                <a:cs typeface="Calibri"/>
              </a:rPr>
              <a:t>ال</a:t>
            </a:r>
            <a:r>
              <a:rPr lang="ar-SY" sz="2400" dirty="0">
                <a:solidFill>
                  <a:srgbClr val="203864"/>
                </a:solidFill>
                <a:cs typeface="Calibri"/>
              </a:rPr>
              <a:t>حرمان </a:t>
            </a:r>
            <a:r>
              <a:rPr lang="ar-SA" sz="2400" dirty="0">
                <a:solidFill>
                  <a:srgbClr val="203864"/>
                </a:solidFill>
                <a:cs typeface="Calibri"/>
              </a:rPr>
              <a:t>من </a:t>
            </a:r>
            <a:r>
              <a:rPr lang="ar-SY" sz="2400" dirty="0">
                <a:solidFill>
                  <a:srgbClr val="203864"/>
                </a:solidFill>
                <a:cs typeface="Calibri"/>
              </a:rPr>
              <a:t>الاطفال</a:t>
            </a:r>
            <a:endParaRPr lang="ar-SA" sz="2400" dirty="0">
              <a:solidFill>
                <a:srgbClr val="203864"/>
              </a:solidFill>
              <a:cs typeface="Calibri"/>
            </a:endParaRPr>
          </a:p>
        </p:txBody>
      </p:sp>
      <p:sp>
        <p:nvSpPr>
          <p:cNvPr id="5" name="object 4">
            <a:extLst>
              <a:ext uri="{FF2B5EF4-FFF2-40B4-BE49-F238E27FC236}">
                <a16:creationId xmlns:a16="http://schemas.microsoft.com/office/drawing/2014/main" id="{92A87427-531B-FE72-F07A-1C0F44E8E52B}"/>
              </a:ext>
            </a:extLst>
          </p:cNvPr>
          <p:cNvSpPr txBox="1"/>
          <p:nvPr/>
        </p:nvSpPr>
        <p:spPr>
          <a:xfrm>
            <a:off x="4065104" y="2192744"/>
            <a:ext cx="2586748" cy="570028"/>
          </a:xfrm>
          <a:prstGeom prst="rect">
            <a:avLst/>
          </a:prstGeom>
        </p:spPr>
        <p:txBody>
          <a:bodyPr vert="horz" wrap="square" lIns="0" tIns="137795" rIns="0" bIns="0" rtlCol="0">
            <a:spAutoFit/>
          </a:bodyPr>
          <a:lstStyle/>
          <a:p>
            <a:pPr marL="12700" marR="5080" algn="just" rtl="1">
              <a:spcBef>
                <a:spcPts val="600"/>
              </a:spcBef>
            </a:pPr>
            <a:r>
              <a:rPr lang="ar-SA" sz="2800" dirty="0">
                <a:solidFill>
                  <a:srgbClr val="203864"/>
                </a:solidFill>
                <a:cs typeface="Calibri"/>
              </a:rPr>
              <a:t>عبر استخدام الأطفال</a:t>
            </a:r>
          </a:p>
        </p:txBody>
      </p:sp>
      <p:sp>
        <p:nvSpPr>
          <p:cNvPr id="12" name="Rectangle 8">
            <a:extLst>
              <a:ext uri="{FF2B5EF4-FFF2-40B4-BE49-F238E27FC236}">
                <a16:creationId xmlns:a16="http://schemas.microsoft.com/office/drawing/2014/main" id="{DB99812B-DAC4-E57D-4103-53660A242E61}"/>
              </a:ext>
            </a:extLst>
          </p:cNvPr>
          <p:cNvSpPr/>
          <p:nvPr/>
        </p:nvSpPr>
        <p:spPr>
          <a:xfrm>
            <a:off x="320843" y="2152263"/>
            <a:ext cx="3197609" cy="707886"/>
          </a:xfrm>
          <a:prstGeom prst="rect">
            <a:avLst/>
          </a:prstGeom>
        </p:spPr>
        <p:txBody>
          <a:bodyPr wrap="square">
            <a:spAutoFit/>
          </a:bodyPr>
          <a:lstStyle/>
          <a:p>
            <a:pPr algn="ctr" rtl="1"/>
            <a:r>
              <a:rPr lang="ar-SA" sz="4000" b="1" kern="0" dirty="0">
                <a:solidFill>
                  <a:schemeClr val="bg1"/>
                </a:solidFill>
                <a:latin typeface="Calibri"/>
                <a:ea typeface="+mj-ea"/>
                <a:cs typeface="Calibri"/>
              </a:rPr>
              <a:t>العنف النفسي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335871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1162</Words>
  <Application>Microsoft Office PowerPoint</Application>
  <PresentationFormat>Geniş ekran</PresentationFormat>
  <Paragraphs>170</Paragraphs>
  <Slides>22</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42</cp:revision>
  <dcterms:created xsi:type="dcterms:W3CDTF">2020-11-02T08:42:42Z</dcterms:created>
  <dcterms:modified xsi:type="dcterms:W3CDTF">2023-01-08T11:37:40Z</dcterms:modified>
</cp:coreProperties>
</file>